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07" d="100"/>
          <a:sy n="107" d="100"/>
        </p:scale>
        <p:origin x="45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400590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• Welcome everyone to our session on "Mastering Data: A Step-by-Step Guide to Cleaning, Analyzing, and Visualizing Data with Excel for Beginners".
• In this presentation, we'll be exploring the powerful capabilities of Microsoft Excel to transform raw data into meaningful insights.
• The dataset we'll be working with today is the Awesome Chocolates employee data, which includes employees from both India and New Zealand.
• We'll be going through a comprehensive process of cleaning, analyzing, and visualizing this data to uncover valuable information that can help drive business decisions.
• By the end of this session, you'll have the knowledge and confidence to tackle your own data challenges using the versatile tools and techniques in Excel.
• Let's dive in and get started!
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32219"/>
          </a:xfrm>
          <a:prstGeom prst="rect">
            <a:avLst/>
          </a:prstGeom>
          <a:solidFill>
            <a:srgbClr val="F9F6F0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2219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50689" y="589836"/>
            <a:ext cx="7642622" cy="134064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278"/>
              </a:lnSpc>
              <a:buNone/>
            </a:pPr>
            <a:r>
              <a:rPr lang="en-US" sz="4223" b="1" dirty="0">
                <a:solidFill>
                  <a:srgbClr val="484237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Mastering Data with Awesome Chocolates</a:t>
            </a:r>
            <a:endParaRPr lang="en-US" sz="4223" dirty="0"/>
          </a:p>
        </p:txBody>
      </p:sp>
      <p:sp>
        <p:nvSpPr>
          <p:cNvPr id="6" name="Text 3"/>
          <p:cNvSpPr/>
          <p:nvPr/>
        </p:nvSpPr>
        <p:spPr>
          <a:xfrm>
            <a:off x="750689" y="2252186"/>
            <a:ext cx="7642622" cy="102977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03"/>
              </a:lnSpc>
              <a:buNone/>
            </a:pPr>
            <a:r>
              <a:rPr lang="en-US" sz="1689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Excited to share my latest guided </a:t>
            </a:r>
            <a:r>
              <a:rPr lang="en-US" sz="1689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project on EXCEL</a:t>
            </a:r>
            <a:r>
              <a:rPr lang="en-US" sz="1689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, where I explore the world of data with Awesome Chocolate's employee dataset. This project demonstrates </a:t>
            </a:r>
            <a:endParaRPr lang="en-US" sz="1689" dirty="0"/>
          </a:p>
        </p:txBody>
      </p:sp>
      <p:sp>
        <p:nvSpPr>
          <p:cNvPr id="7" name="Text 4"/>
          <p:cNvSpPr/>
          <p:nvPr/>
        </p:nvSpPr>
        <p:spPr>
          <a:xfrm>
            <a:off x="1093827" y="3523178"/>
            <a:ext cx="7299484" cy="3432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03"/>
              </a:lnSpc>
              <a:buSzPct val="100000"/>
              <a:buChar char="•"/>
            </a:pPr>
            <a:r>
              <a:rPr lang="en-US" sz="1689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Understanding the Dataset</a:t>
            </a:r>
            <a:endParaRPr lang="en-US" sz="1689" dirty="0"/>
          </a:p>
        </p:txBody>
      </p:sp>
      <p:sp>
        <p:nvSpPr>
          <p:cNvPr id="8" name="Text 5"/>
          <p:cNvSpPr/>
          <p:nvPr/>
        </p:nvSpPr>
        <p:spPr>
          <a:xfrm>
            <a:off x="1093827" y="3941445"/>
            <a:ext cx="7299484" cy="3432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03"/>
              </a:lnSpc>
              <a:buSzPct val="100000"/>
              <a:buChar char="•"/>
            </a:pPr>
            <a:r>
              <a:rPr lang="en-US" sz="1689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Identifying Data Quality Issues</a:t>
            </a:r>
            <a:endParaRPr lang="en-US" sz="1689" dirty="0"/>
          </a:p>
        </p:txBody>
      </p:sp>
      <p:sp>
        <p:nvSpPr>
          <p:cNvPr id="9" name="Text 6"/>
          <p:cNvSpPr/>
          <p:nvPr/>
        </p:nvSpPr>
        <p:spPr>
          <a:xfrm>
            <a:off x="1093827" y="4359712"/>
            <a:ext cx="7299484" cy="3432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03"/>
              </a:lnSpc>
              <a:buSzPct val="100000"/>
              <a:buChar char="•"/>
            </a:pPr>
            <a:r>
              <a:rPr lang="en-US" sz="1689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Cleaning Data</a:t>
            </a:r>
            <a:endParaRPr lang="en-US" sz="1689" dirty="0"/>
          </a:p>
        </p:txBody>
      </p:sp>
      <p:sp>
        <p:nvSpPr>
          <p:cNvPr id="10" name="Text 7"/>
          <p:cNvSpPr/>
          <p:nvPr/>
        </p:nvSpPr>
        <p:spPr>
          <a:xfrm>
            <a:off x="1093827" y="4777978"/>
            <a:ext cx="7299484" cy="3432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03"/>
              </a:lnSpc>
              <a:buSzPct val="100000"/>
              <a:buChar char="•"/>
            </a:pPr>
            <a:r>
              <a:rPr lang="en-US" sz="1689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Structuring Data</a:t>
            </a:r>
            <a:endParaRPr lang="en-US" sz="1689" dirty="0"/>
          </a:p>
        </p:txBody>
      </p:sp>
      <p:sp>
        <p:nvSpPr>
          <p:cNvPr id="11" name="Text 8"/>
          <p:cNvSpPr/>
          <p:nvPr/>
        </p:nvSpPr>
        <p:spPr>
          <a:xfrm>
            <a:off x="1093827" y="5196245"/>
            <a:ext cx="7299484" cy="3432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03"/>
              </a:lnSpc>
              <a:buSzPct val="100000"/>
              <a:buChar char="•"/>
            </a:pPr>
            <a:r>
              <a:rPr lang="en-US" sz="1689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Analyzing Data and Identifying Business Problems  &amp;</a:t>
            </a:r>
            <a:endParaRPr lang="en-US" sz="1689" dirty="0"/>
          </a:p>
        </p:txBody>
      </p:sp>
      <p:sp>
        <p:nvSpPr>
          <p:cNvPr id="12" name="Text 9"/>
          <p:cNvSpPr/>
          <p:nvPr/>
        </p:nvSpPr>
        <p:spPr>
          <a:xfrm>
            <a:off x="1093827" y="5614511"/>
            <a:ext cx="7299484" cy="3432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03"/>
              </a:lnSpc>
              <a:buSzPct val="100000"/>
              <a:buChar char="•"/>
            </a:pPr>
            <a:r>
              <a:rPr lang="en-US" sz="1689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Visualizing Data </a:t>
            </a:r>
            <a:endParaRPr lang="en-US" sz="1689" dirty="0"/>
          </a:p>
        </p:txBody>
      </p:sp>
      <p:sp>
        <p:nvSpPr>
          <p:cNvPr id="13" name="Text 10"/>
          <p:cNvSpPr/>
          <p:nvPr/>
        </p:nvSpPr>
        <p:spPr>
          <a:xfrm>
            <a:off x="750689" y="6198989"/>
            <a:ext cx="7642622" cy="3432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03"/>
              </a:lnSpc>
              <a:buNone/>
            </a:pPr>
            <a:r>
              <a:rPr lang="en-US" sz="1689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Stay tuned for a detailed journey through data!                                                                                                              </a:t>
            </a:r>
            <a:endParaRPr lang="en-US" sz="1689" dirty="0"/>
          </a:p>
        </p:txBody>
      </p:sp>
      <p:sp>
        <p:nvSpPr>
          <p:cNvPr id="14" name="Text 11"/>
          <p:cNvSpPr/>
          <p:nvPr/>
        </p:nvSpPr>
        <p:spPr>
          <a:xfrm>
            <a:off x="750689" y="6783467"/>
            <a:ext cx="7642622" cy="3432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03"/>
              </a:lnSpc>
              <a:buNone/>
            </a:pPr>
            <a:r>
              <a:rPr lang="en-US" sz="1689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                                                                          </a:t>
            </a:r>
            <a:endParaRPr lang="en-US" sz="1689" dirty="0"/>
          </a:p>
        </p:txBody>
      </p:sp>
      <p:sp>
        <p:nvSpPr>
          <p:cNvPr id="15" name="Text 12"/>
          <p:cNvSpPr/>
          <p:nvPr/>
        </p:nvSpPr>
        <p:spPr>
          <a:xfrm>
            <a:off x="750689" y="7367945"/>
            <a:ext cx="7642622" cy="27443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62"/>
              </a:lnSpc>
              <a:buNone/>
            </a:pPr>
            <a:r>
              <a:rPr lang="en-US" sz="135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                                                                                                               @Athira Beena </a:t>
            </a:r>
            <a:endParaRPr lang="en-US" sz="1351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864037" y="1674733"/>
            <a:ext cx="4885849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b="1" dirty="0">
                <a:solidFill>
                  <a:srgbClr val="484237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Identifying Potential Pay Gaps </a:t>
            </a:r>
            <a:endParaRPr lang="en-US" sz="2430" dirty="0"/>
          </a:p>
        </p:txBody>
      </p:sp>
      <p:sp>
        <p:nvSpPr>
          <p:cNvPr id="5" name="Text 3"/>
          <p:cNvSpPr/>
          <p:nvPr/>
        </p:nvSpPr>
        <p:spPr>
          <a:xfrm>
            <a:off x="1258967" y="2554248"/>
            <a:ext cx="12507397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3110"/>
              </a:lnSpc>
              <a:buSzPct val="100000"/>
              <a:buChar char="•"/>
            </a:pPr>
            <a:r>
              <a:rPr lang="en-US" sz="1944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Observations:</a:t>
            </a:r>
            <a:r>
              <a:rPr lang="en-US" sz="1944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The histogram  highlights areas where salary distribution is uneven, particularly around the $80,000-$90,000 range. This gap could indicate potential disparities in compensation.</a:t>
            </a:r>
            <a:endParaRPr lang="en-US" sz="1944" dirty="0"/>
          </a:p>
        </p:txBody>
      </p:sp>
      <p:sp>
        <p:nvSpPr>
          <p:cNvPr id="6" name="Text 4"/>
          <p:cNvSpPr/>
          <p:nvPr/>
        </p:nvSpPr>
        <p:spPr>
          <a:xfrm>
            <a:off x="1258967" y="3430667"/>
            <a:ext cx="12507397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3110"/>
              </a:lnSpc>
              <a:buSzPct val="100000"/>
              <a:buChar char="•"/>
            </a:pPr>
            <a:r>
              <a:rPr lang="en-US" sz="1944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Recommendation:</a:t>
            </a:r>
            <a:r>
              <a:rPr lang="en-US" sz="1944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Need to consider factors such as role seniority, departmental differences, or gender disparities that may contribute to inequities.</a:t>
            </a:r>
            <a:endParaRPr lang="en-US" sz="1944" dirty="0"/>
          </a:p>
        </p:txBody>
      </p:sp>
      <p:sp>
        <p:nvSpPr>
          <p:cNvPr id="7" name="Text 5"/>
          <p:cNvSpPr/>
          <p:nvPr/>
        </p:nvSpPr>
        <p:spPr>
          <a:xfrm>
            <a:off x="864037" y="4498419"/>
            <a:ext cx="1290232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Future Compensation Decisions:</a:t>
            </a:r>
            <a:endParaRPr lang="en-US" sz="1944" dirty="0"/>
          </a:p>
        </p:txBody>
      </p:sp>
      <p:sp>
        <p:nvSpPr>
          <p:cNvPr id="8" name="Text 6"/>
          <p:cNvSpPr/>
          <p:nvPr/>
        </p:nvSpPr>
        <p:spPr>
          <a:xfrm>
            <a:off x="1258967" y="5171123"/>
            <a:ext cx="12507397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3110"/>
              </a:lnSpc>
              <a:buSzPct val="100000"/>
              <a:buChar char="•"/>
            </a:pPr>
            <a:r>
              <a:rPr lang="en-US" sz="1944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Data-Driven Insights:</a:t>
            </a:r>
            <a:r>
              <a:rPr lang="en-US" sz="1944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Adjusting salary ranges, implementing performance-based incentives, or revising compensation policies can be implemented to address identified gaps.</a:t>
            </a:r>
            <a:endParaRPr lang="en-US" sz="1944" dirty="0"/>
          </a:p>
        </p:txBody>
      </p:sp>
      <p:sp>
        <p:nvSpPr>
          <p:cNvPr id="9" name="Text 7"/>
          <p:cNvSpPr/>
          <p:nvPr/>
        </p:nvSpPr>
        <p:spPr>
          <a:xfrm>
            <a:off x="864037" y="6238875"/>
            <a:ext cx="12902327" cy="31599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88"/>
              </a:lnSpc>
              <a:buNone/>
            </a:pPr>
            <a:r>
              <a:rPr lang="en-US" sz="1555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                                                                                                                                                                                                                        @Athira Beena</a:t>
            </a:r>
            <a:endParaRPr lang="en-US" sz="1555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0"/>
            <a:ext cx="7315200" cy="8229600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3929" y="2205871"/>
            <a:ext cx="6697742" cy="3817739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864037" y="2893695"/>
            <a:ext cx="5549741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b="1" dirty="0">
                <a:solidFill>
                  <a:srgbClr val="484237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Line chart - Employee Count by Year</a:t>
            </a:r>
            <a:endParaRPr lang="en-US" sz="2430" dirty="0"/>
          </a:p>
        </p:txBody>
      </p:sp>
      <p:sp>
        <p:nvSpPr>
          <p:cNvPr id="7" name="Text 3"/>
          <p:cNvSpPr/>
          <p:nvPr/>
        </p:nvSpPr>
        <p:spPr>
          <a:xfrm>
            <a:off x="864037" y="3557111"/>
            <a:ext cx="5587127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Steady growth:</a:t>
            </a:r>
            <a:r>
              <a:rPr lang="en-US" sz="1944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The line is increasing at a consistent pace, it suggests a steady growth in employee headcount from 2020 to 2023. </a:t>
            </a:r>
            <a:endParaRPr lang="en-US" sz="1944" dirty="0"/>
          </a:p>
        </p:txBody>
      </p:sp>
      <p:sp>
        <p:nvSpPr>
          <p:cNvPr id="8" name="Text 4"/>
          <p:cNvSpPr/>
          <p:nvPr/>
        </p:nvSpPr>
        <p:spPr>
          <a:xfrm>
            <a:off x="864037" y="5019913"/>
            <a:ext cx="5587127" cy="31599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88"/>
              </a:lnSpc>
              <a:buNone/>
            </a:pPr>
            <a:r>
              <a:rPr lang="en-US" sz="1555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                                                                           @Athira Beena                                                                                                                   </a:t>
            </a:r>
            <a:endParaRPr lang="en-US" sz="1555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0"/>
            <a:ext cx="73152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64037" y="1907858"/>
            <a:ext cx="3703320" cy="46279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645"/>
              </a:lnSpc>
              <a:buNone/>
            </a:pPr>
            <a:r>
              <a:rPr lang="en-US" sz="2916" b="1" dirty="0">
                <a:solidFill>
                  <a:srgbClr val="484237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Score Card - NZ </a:t>
            </a:r>
            <a:endParaRPr lang="en-US" sz="2916" dirty="0"/>
          </a:p>
        </p:txBody>
      </p:sp>
      <p:sp>
        <p:nvSpPr>
          <p:cNvPr id="6" name="Text 3"/>
          <p:cNvSpPr/>
          <p:nvPr/>
        </p:nvSpPr>
        <p:spPr>
          <a:xfrm>
            <a:off x="1258967" y="2617470"/>
            <a:ext cx="519219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110"/>
              </a:lnSpc>
              <a:buSzPct val="100000"/>
              <a:buChar char="•"/>
            </a:pPr>
            <a:r>
              <a:rPr lang="en-US" sz="1944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Number of employees - 91</a:t>
            </a:r>
            <a:endParaRPr lang="en-US" sz="1944" dirty="0"/>
          </a:p>
        </p:txBody>
      </p:sp>
      <p:sp>
        <p:nvSpPr>
          <p:cNvPr id="7" name="Text 4"/>
          <p:cNvSpPr/>
          <p:nvPr/>
        </p:nvSpPr>
        <p:spPr>
          <a:xfrm>
            <a:off x="1258967" y="3098840"/>
            <a:ext cx="519219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110"/>
              </a:lnSpc>
              <a:buSzPct val="100000"/>
              <a:buChar char="•"/>
            </a:pPr>
            <a:r>
              <a:rPr lang="en-US" sz="1944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Female employee percentage - 47%</a:t>
            </a:r>
            <a:endParaRPr lang="en-US" sz="1944" dirty="0"/>
          </a:p>
        </p:txBody>
      </p:sp>
      <p:sp>
        <p:nvSpPr>
          <p:cNvPr id="8" name="Text 5"/>
          <p:cNvSpPr/>
          <p:nvPr/>
        </p:nvSpPr>
        <p:spPr>
          <a:xfrm>
            <a:off x="1258967" y="3580209"/>
            <a:ext cx="519219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110"/>
              </a:lnSpc>
              <a:buSzPct val="100000"/>
              <a:buChar char="•"/>
            </a:pPr>
            <a:r>
              <a:rPr lang="en-US" sz="1944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Average salary - $76,979</a:t>
            </a:r>
            <a:endParaRPr lang="en-US" sz="1944" dirty="0"/>
          </a:p>
        </p:txBody>
      </p:sp>
      <p:sp>
        <p:nvSpPr>
          <p:cNvPr id="9" name="Text 6"/>
          <p:cNvSpPr/>
          <p:nvPr/>
        </p:nvSpPr>
        <p:spPr>
          <a:xfrm>
            <a:off x="1258967" y="4061579"/>
            <a:ext cx="5192197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3110"/>
              </a:lnSpc>
              <a:buSzPct val="100000"/>
              <a:buChar char="•"/>
            </a:pPr>
            <a:r>
              <a:rPr lang="en-US" sz="1944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The bar chart shows that Procurement has the highest number of employees, followed by Website.</a:t>
            </a:r>
            <a:endParaRPr lang="en-US" sz="1944" dirty="0"/>
          </a:p>
        </p:txBody>
      </p:sp>
      <p:sp>
        <p:nvSpPr>
          <p:cNvPr id="10" name="Text 7"/>
          <p:cNvSpPr/>
          <p:nvPr/>
        </p:nvSpPr>
        <p:spPr>
          <a:xfrm>
            <a:off x="1258967" y="5333048"/>
            <a:ext cx="519219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110"/>
              </a:lnSpc>
              <a:buSzPct val="100000"/>
              <a:buChar char="•"/>
            </a:pPr>
            <a:r>
              <a:rPr lang="en-US" sz="1944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HR department has lowest .</a:t>
            </a:r>
            <a:endParaRPr lang="en-US" sz="1944" dirty="0"/>
          </a:p>
        </p:txBody>
      </p:sp>
      <p:sp>
        <p:nvSpPr>
          <p:cNvPr id="11" name="Text 8"/>
          <p:cNvSpPr/>
          <p:nvPr/>
        </p:nvSpPr>
        <p:spPr>
          <a:xfrm>
            <a:off x="864037" y="6005751"/>
            <a:ext cx="5587127" cy="31599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88"/>
              </a:lnSpc>
              <a:buNone/>
            </a:pPr>
            <a:r>
              <a:rPr lang="en-US" sz="1555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                                                                            @Athira Beena</a:t>
            </a:r>
            <a:endParaRPr lang="en-US" sz="1555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0"/>
            <a:ext cx="73152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64037" y="1907858"/>
            <a:ext cx="3703320" cy="46279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645"/>
              </a:lnSpc>
              <a:buNone/>
            </a:pPr>
            <a:r>
              <a:rPr lang="en-US" sz="2916" b="1" dirty="0">
                <a:solidFill>
                  <a:srgbClr val="484237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Score Card - INDIA</a:t>
            </a:r>
            <a:endParaRPr lang="en-US" sz="2916" dirty="0"/>
          </a:p>
        </p:txBody>
      </p:sp>
      <p:sp>
        <p:nvSpPr>
          <p:cNvPr id="6" name="Text 3"/>
          <p:cNvSpPr/>
          <p:nvPr/>
        </p:nvSpPr>
        <p:spPr>
          <a:xfrm>
            <a:off x="1258967" y="2617470"/>
            <a:ext cx="519219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110"/>
              </a:lnSpc>
              <a:buSzPct val="100000"/>
              <a:buChar char="•"/>
            </a:pPr>
            <a:r>
              <a:rPr lang="en-US" sz="1944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Number of employees - 91</a:t>
            </a:r>
            <a:endParaRPr lang="en-US" sz="1944" dirty="0"/>
          </a:p>
        </p:txBody>
      </p:sp>
      <p:sp>
        <p:nvSpPr>
          <p:cNvPr id="7" name="Text 4"/>
          <p:cNvSpPr/>
          <p:nvPr/>
        </p:nvSpPr>
        <p:spPr>
          <a:xfrm>
            <a:off x="1258967" y="3098840"/>
            <a:ext cx="519219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110"/>
              </a:lnSpc>
              <a:buSzPct val="100000"/>
              <a:buChar char="•"/>
            </a:pPr>
            <a:r>
              <a:rPr lang="en-US" sz="1944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Female employee percentage - 47.3%</a:t>
            </a:r>
            <a:endParaRPr lang="en-US" sz="1944" dirty="0"/>
          </a:p>
        </p:txBody>
      </p:sp>
      <p:sp>
        <p:nvSpPr>
          <p:cNvPr id="8" name="Text 5"/>
          <p:cNvSpPr/>
          <p:nvPr/>
        </p:nvSpPr>
        <p:spPr>
          <a:xfrm>
            <a:off x="1258967" y="3580209"/>
            <a:ext cx="519219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110"/>
              </a:lnSpc>
              <a:buSzPct val="100000"/>
              <a:buChar char="•"/>
            </a:pPr>
            <a:r>
              <a:rPr lang="en-US" sz="1944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Average salary - $76,948</a:t>
            </a:r>
            <a:endParaRPr lang="en-US" sz="1944" dirty="0"/>
          </a:p>
        </p:txBody>
      </p:sp>
      <p:sp>
        <p:nvSpPr>
          <p:cNvPr id="9" name="Text 6"/>
          <p:cNvSpPr/>
          <p:nvPr/>
        </p:nvSpPr>
        <p:spPr>
          <a:xfrm>
            <a:off x="1258967" y="4061579"/>
            <a:ext cx="5192197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3110"/>
              </a:lnSpc>
              <a:buSzPct val="100000"/>
              <a:buChar char="•"/>
            </a:pPr>
            <a:r>
              <a:rPr lang="en-US" sz="1944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The bar chart shows that Procurement has the highest number of employees, followed by Website.</a:t>
            </a:r>
            <a:endParaRPr lang="en-US" sz="1944" dirty="0"/>
          </a:p>
        </p:txBody>
      </p:sp>
      <p:sp>
        <p:nvSpPr>
          <p:cNvPr id="10" name="Text 7"/>
          <p:cNvSpPr/>
          <p:nvPr/>
        </p:nvSpPr>
        <p:spPr>
          <a:xfrm>
            <a:off x="1258967" y="5333048"/>
            <a:ext cx="519219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110"/>
              </a:lnSpc>
              <a:buSzPct val="100000"/>
              <a:buChar char="•"/>
            </a:pPr>
            <a:r>
              <a:rPr lang="en-US" sz="1944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HR department has lowest .</a:t>
            </a:r>
            <a:endParaRPr lang="en-US" sz="1944" dirty="0"/>
          </a:p>
        </p:txBody>
      </p:sp>
      <p:sp>
        <p:nvSpPr>
          <p:cNvPr id="11" name="Text 8"/>
          <p:cNvSpPr/>
          <p:nvPr/>
        </p:nvSpPr>
        <p:spPr>
          <a:xfrm>
            <a:off x="864037" y="6005751"/>
            <a:ext cx="5587127" cy="31599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88"/>
              </a:lnSpc>
              <a:buNone/>
            </a:pPr>
            <a:r>
              <a:rPr lang="en-US" sz="1555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                                                                           @Athira Beena</a:t>
            </a:r>
            <a:endParaRPr lang="en-US" sz="1555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864037" y="2910721"/>
            <a:ext cx="12902327" cy="49375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888"/>
              </a:lnSpc>
              <a:buNone/>
            </a:pPr>
            <a:r>
              <a:rPr lang="en-US" sz="243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Thank you for your attention! </a:t>
            </a:r>
            <a:endParaRPr lang="en-US" sz="2430" dirty="0"/>
          </a:p>
        </p:txBody>
      </p:sp>
      <p:sp>
        <p:nvSpPr>
          <p:cNvPr id="5" name="Text 3"/>
          <p:cNvSpPr/>
          <p:nvPr/>
        </p:nvSpPr>
        <p:spPr>
          <a:xfrm>
            <a:off x="864037" y="3682127"/>
            <a:ext cx="12902327" cy="49375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888"/>
              </a:lnSpc>
              <a:buNone/>
            </a:pPr>
            <a:r>
              <a:rPr lang="en-US" sz="243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Any questions or suggestions for improvement, please leave a comment. </a:t>
            </a:r>
            <a:endParaRPr lang="en-US" sz="2430" dirty="0"/>
          </a:p>
        </p:txBody>
      </p:sp>
      <p:sp>
        <p:nvSpPr>
          <p:cNvPr id="6" name="Text 4"/>
          <p:cNvSpPr/>
          <p:nvPr/>
        </p:nvSpPr>
        <p:spPr>
          <a:xfrm>
            <a:off x="864037" y="4453533"/>
            <a:ext cx="12902327" cy="49375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888"/>
              </a:lnSpc>
              <a:buNone/>
            </a:pPr>
            <a:r>
              <a:rPr lang="en-US" sz="243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Found this useful, feel free to share it.</a:t>
            </a:r>
            <a:endParaRPr lang="en-US" sz="2430" dirty="0"/>
          </a:p>
        </p:txBody>
      </p:sp>
      <p:sp>
        <p:nvSpPr>
          <p:cNvPr id="7" name="Text 5"/>
          <p:cNvSpPr/>
          <p:nvPr/>
        </p:nvSpPr>
        <p:spPr>
          <a:xfrm>
            <a:off x="864037" y="5224939"/>
            <a:ext cx="12902327" cy="31599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88"/>
              </a:lnSpc>
              <a:buNone/>
            </a:pPr>
            <a:r>
              <a:rPr lang="en-US" sz="1555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                                                                                                                                                                                                                        @Athira Beena</a:t>
            </a:r>
            <a:endParaRPr lang="en-US" sz="1555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52610" y="1355884"/>
            <a:ext cx="4869061" cy="5517713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864037" y="1883093"/>
            <a:ext cx="741592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endParaRPr lang="en-US" sz="1944" dirty="0"/>
          </a:p>
        </p:txBody>
      </p:sp>
      <p:sp>
        <p:nvSpPr>
          <p:cNvPr id="7" name="Text 3"/>
          <p:cNvSpPr/>
          <p:nvPr/>
        </p:nvSpPr>
        <p:spPr>
          <a:xfrm>
            <a:off x="864037" y="2524958"/>
            <a:ext cx="5116949" cy="46279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645"/>
              </a:lnSpc>
              <a:buNone/>
            </a:pPr>
            <a:r>
              <a:rPr lang="en-US" sz="2916" b="1" dirty="0">
                <a:solidFill>
                  <a:srgbClr val="484237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Understanding the Dataset</a:t>
            </a:r>
            <a:endParaRPr lang="en-US" sz="2916" dirty="0"/>
          </a:p>
        </p:txBody>
      </p:sp>
      <p:sp>
        <p:nvSpPr>
          <p:cNvPr id="8" name="Text 4"/>
          <p:cNvSpPr/>
          <p:nvPr/>
        </p:nvSpPr>
        <p:spPr>
          <a:xfrm>
            <a:off x="864037" y="3358039"/>
            <a:ext cx="741592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Key Data Points</a:t>
            </a:r>
            <a:endParaRPr lang="en-US" sz="1944" dirty="0"/>
          </a:p>
        </p:txBody>
      </p:sp>
      <p:sp>
        <p:nvSpPr>
          <p:cNvPr id="9" name="Text 5"/>
          <p:cNvSpPr/>
          <p:nvPr/>
        </p:nvSpPr>
        <p:spPr>
          <a:xfrm>
            <a:off x="1258967" y="4030742"/>
            <a:ext cx="7020997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3110"/>
              </a:lnSpc>
              <a:buSzPct val="100000"/>
              <a:buChar char="•"/>
            </a:pPr>
            <a:r>
              <a:rPr lang="en-US" sz="1944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Employee Demographics (India &amp; New Zealand):</a:t>
            </a:r>
            <a:r>
              <a:rPr lang="en-US" sz="1944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Age, Gender, Department</a:t>
            </a:r>
            <a:endParaRPr lang="en-US" sz="1944" dirty="0"/>
          </a:p>
        </p:txBody>
      </p:sp>
      <p:sp>
        <p:nvSpPr>
          <p:cNvPr id="10" name="Text 6"/>
          <p:cNvSpPr/>
          <p:nvPr/>
        </p:nvSpPr>
        <p:spPr>
          <a:xfrm>
            <a:off x="1258967" y="4907161"/>
            <a:ext cx="702099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110"/>
              </a:lnSpc>
              <a:buSzPct val="100000"/>
              <a:buChar char="•"/>
            </a:pPr>
            <a:r>
              <a:rPr lang="en-US" sz="1944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Employee Performance:</a:t>
            </a:r>
            <a:r>
              <a:rPr lang="en-US" sz="1944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Salary, Rating, Date Joined</a:t>
            </a:r>
            <a:endParaRPr lang="en-US" sz="1944" dirty="0"/>
          </a:p>
        </p:txBody>
      </p:sp>
      <p:sp>
        <p:nvSpPr>
          <p:cNvPr id="11" name="Text 7"/>
          <p:cNvSpPr/>
          <p:nvPr/>
        </p:nvSpPr>
        <p:spPr>
          <a:xfrm>
            <a:off x="864037" y="5579864"/>
            <a:ext cx="741592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                                                                          </a:t>
            </a:r>
            <a:endParaRPr lang="en-US" sz="1944" dirty="0"/>
          </a:p>
        </p:txBody>
      </p:sp>
      <p:sp>
        <p:nvSpPr>
          <p:cNvPr id="12" name="Text 8"/>
          <p:cNvSpPr/>
          <p:nvPr/>
        </p:nvSpPr>
        <p:spPr>
          <a:xfrm>
            <a:off x="864037" y="6252567"/>
            <a:ext cx="7415927" cy="31599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88"/>
              </a:lnSpc>
              <a:buNone/>
            </a:pPr>
            <a:r>
              <a:rPr lang="en-US" sz="1555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                                                                                                            @Athira Beena </a:t>
            </a:r>
            <a:endParaRPr lang="en-US" sz="1555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52610" y="1355884"/>
            <a:ext cx="4869061" cy="5517713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864037" y="1614607"/>
            <a:ext cx="5867757" cy="46279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645"/>
              </a:lnSpc>
              <a:buNone/>
            </a:pPr>
            <a:r>
              <a:rPr lang="en-US" sz="2916" b="1" dirty="0">
                <a:solidFill>
                  <a:srgbClr val="484237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Identifying Data Quality Issues</a:t>
            </a:r>
            <a:endParaRPr lang="en-US" sz="2916" dirty="0"/>
          </a:p>
        </p:txBody>
      </p:sp>
      <p:sp>
        <p:nvSpPr>
          <p:cNvPr id="7" name="Text 3"/>
          <p:cNvSpPr/>
          <p:nvPr/>
        </p:nvSpPr>
        <p:spPr>
          <a:xfrm>
            <a:off x="1258967" y="2324219"/>
            <a:ext cx="702099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110"/>
              </a:lnSpc>
              <a:buSzPct val="100000"/>
              <a:buChar char="•"/>
            </a:pPr>
            <a:r>
              <a:rPr lang="en-US" sz="1944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The Gender column contains missing values.</a:t>
            </a:r>
            <a:endParaRPr lang="en-US" sz="1944" dirty="0"/>
          </a:p>
        </p:txBody>
      </p:sp>
      <p:sp>
        <p:nvSpPr>
          <p:cNvPr id="8" name="Text 4"/>
          <p:cNvSpPr/>
          <p:nvPr/>
        </p:nvSpPr>
        <p:spPr>
          <a:xfrm>
            <a:off x="1258967" y="2805589"/>
            <a:ext cx="702099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110"/>
              </a:lnSpc>
              <a:buSzPct val="100000"/>
              <a:buChar char="•"/>
            </a:pPr>
            <a:r>
              <a:rPr lang="en-US" sz="1944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Dates are represented in numeric format.</a:t>
            </a:r>
            <a:endParaRPr lang="en-US" sz="1944" dirty="0"/>
          </a:p>
        </p:txBody>
      </p:sp>
      <p:sp>
        <p:nvSpPr>
          <p:cNvPr id="9" name="Text 5"/>
          <p:cNvSpPr/>
          <p:nvPr/>
        </p:nvSpPr>
        <p:spPr>
          <a:xfrm>
            <a:off x="1258967" y="3286958"/>
            <a:ext cx="702099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110"/>
              </a:lnSpc>
              <a:buSzPct val="100000"/>
              <a:buChar char="•"/>
            </a:pPr>
            <a:r>
              <a:rPr lang="en-US" sz="1944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Currency is absent from the Salary column.</a:t>
            </a:r>
            <a:endParaRPr lang="en-US" sz="1944" dirty="0"/>
          </a:p>
        </p:txBody>
      </p:sp>
      <p:sp>
        <p:nvSpPr>
          <p:cNvPr id="10" name="Text 6"/>
          <p:cNvSpPr/>
          <p:nvPr/>
        </p:nvSpPr>
        <p:spPr>
          <a:xfrm>
            <a:off x="1258967" y="3768328"/>
            <a:ext cx="7020997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3110"/>
              </a:lnSpc>
              <a:buSzPct val="100000"/>
              <a:buChar char="•"/>
            </a:pPr>
            <a:r>
              <a:rPr lang="en-US" sz="1944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Sorting the Salary column will help identify any Outliers** or extreme values.    </a:t>
            </a:r>
            <a:endParaRPr lang="en-US" sz="1944" dirty="0"/>
          </a:p>
        </p:txBody>
      </p:sp>
      <p:sp>
        <p:nvSpPr>
          <p:cNvPr id="11" name="Text 7"/>
          <p:cNvSpPr/>
          <p:nvPr/>
        </p:nvSpPr>
        <p:spPr>
          <a:xfrm>
            <a:off x="864037" y="4836081"/>
            <a:ext cx="7415927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Outliers</a:t>
            </a:r>
            <a:r>
              <a:rPr lang="en-US" sz="1944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**</a:t>
            </a:r>
            <a:r>
              <a:rPr lang="en-US" sz="1944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are data points that fall very far outside the overall distribution of a dataset - can be the </a:t>
            </a:r>
            <a:r>
              <a:rPr lang="en-US" sz="1944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very smallest</a:t>
            </a:r>
            <a:r>
              <a:rPr lang="en-US" sz="1944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or </a:t>
            </a:r>
            <a:r>
              <a:rPr lang="en-US" sz="1944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largest</a:t>
            </a:r>
            <a:r>
              <a:rPr lang="en-US" sz="1944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values compared to the other values in the dataset.                                      </a:t>
            </a:r>
            <a:endParaRPr lang="en-US" sz="1944" dirty="0"/>
          </a:p>
        </p:txBody>
      </p:sp>
      <p:sp>
        <p:nvSpPr>
          <p:cNvPr id="12" name="Text 8"/>
          <p:cNvSpPr/>
          <p:nvPr/>
        </p:nvSpPr>
        <p:spPr>
          <a:xfrm>
            <a:off x="864037" y="6298882"/>
            <a:ext cx="7415927" cy="31599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88"/>
              </a:lnSpc>
              <a:buNone/>
            </a:pPr>
            <a:r>
              <a:rPr lang="en-US" sz="1555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                                                                                                              @Athira Beena</a:t>
            </a:r>
            <a:endParaRPr lang="en-US" sz="1555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864037" y="1425535"/>
            <a:ext cx="5761553" cy="46279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645"/>
              </a:lnSpc>
              <a:buNone/>
            </a:pPr>
            <a:r>
              <a:rPr lang="en-US" sz="2916" b="1" dirty="0">
                <a:solidFill>
                  <a:srgbClr val="484237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Data Cleaning Techniques Used</a:t>
            </a:r>
            <a:endParaRPr lang="en-US" sz="2916" dirty="0"/>
          </a:p>
        </p:txBody>
      </p:sp>
      <p:sp>
        <p:nvSpPr>
          <p:cNvPr id="5" name="Text 3"/>
          <p:cNvSpPr/>
          <p:nvPr/>
        </p:nvSpPr>
        <p:spPr>
          <a:xfrm>
            <a:off x="864037" y="2382083"/>
            <a:ext cx="1290232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endParaRPr lang="en-US" sz="1944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037" y="3054787"/>
            <a:ext cx="884277" cy="884277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864037" y="4185880"/>
            <a:ext cx="2947868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110"/>
              </a:lnSpc>
              <a:buNone/>
            </a:pPr>
            <a:r>
              <a:rPr lang="en-US" sz="1944" b="1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Handled MissingData</a:t>
            </a:r>
            <a:endParaRPr lang="en-US" sz="1944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2189" y="3054787"/>
            <a:ext cx="884277" cy="884277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4182189" y="4185880"/>
            <a:ext cx="2947868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110"/>
              </a:lnSpc>
              <a:buNone/>
            </a:pPr>
            <a:r>
              <a:rPr lang="en-US" sz="1944" b="1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Removed Duplicates</a:t>
            </a:r>
            <a:endParaRPr lang="en-US" sz="1944" dirty="0"/>
          </a:p>
        </p:txBody>
      </p:sp>
      <p:sp>
        <p:nvSpPr>
          <p:cNvPr id="10" name="Text 6"/>
          <p:cNvSpPr/>
          <p:nvPr/>
        </p:nvSpPr>
        <p:spPr>
          <a:xfrm>
            <a:off x="4182189" y="4729043"/>
            <a:ext cx="2947868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110"/>
              </a:lnSpc>
              <a:buNone/>
            </a:pPr>
            <a:endParaRPr lang="en-US" sz="1944" dirty="0"/>
          </a:p>
        </p:txBody>
      </p:sp>
      <p:sp>
        <p:nvSpPr>
          <p:cNvPr id="11" name="Text 7"/>
          <p:cNvSpPr/>
          <p:nvPr/>
        </p:nvSpPr>
        <p:spPr>
          <a:xfrm>
            <a:off x="4182189" y="5272207"/>
            <a:ext cx="2947868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110"/>
              </a:lnSpc>
              <a:buNone/>
            </a:pPr>
            <a:endParaRPr lang="en-US" sz="1944" dirty="0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00342" y="3054787"/>
            <a:ext cx="884277" cy="884277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7500342" y="4185880"/>
            <a:ext cx="2947868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110"/>
              </a:lnSpc>
              <a:buNone/>
            </a:pPr>
            <a:r>
              <a:rPr lang="en-US" sz="1944" b="1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Number Formatting</a:t>
            </a:r>
            <a:endParaRPr lang="en-US" sz="1944" dirty="0"/>
          </a:p>
        </p:txBody>
      </p:sp>
      <p:sp>
        <p:nvSpPr>
          <p:cNvPr id="14" name="Text 9"/>
          <p:cNvSpPr/>
          <p:nvPr/>
        </p:nvSpPr>
        <p:spPr>
          <a:xfrm>
            <a:off x="7500342" y="4729043"/>
            <a:ext cx="2947868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110"/>
              </a:lnSpc>
              <a:buNone/>
            </a:pPr>
            <a:endParaRPr lang="en-US" sz="1944" dirty="0"/>
          </a:p>
        </p:txBody>
      </p:sp>
      <p:sp>
        <p:nvSpPr>
          <p:cNvPr id="15" name="Text 10"/>
          <p:cNvSpPr/>
          <p:nvPr/>
        </p:nvSpPr>
        <p:spPr>
          <a:xfrm>
            <a:off x="7500342" y="5272207"/>
            <a:ext cx="2947868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110"/>
              </a:lnSpc>
              <a:buNone/>
            </a:pPr>
            <a:endParaRPr lang="en-US" sz="1944" dirty="0"/>
          </a:p>
        </p:txBody>
      </p:sp>
      <p:sp>
        <p:nvSpPr>
          <p:cNvPr id="16" name="Text 11"/>
          <p:cNvSpPr/>
          <p:nvPr/>
        </p:nvSpPr>
        <p:spPr>
          <a:xfrm>
            <a:off x="7500342" y="5815370"/>
            <a:ext cx="2947868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110"/>
              </a:lnSpc>
              <a:buNone/>
            </a:pPr>
            <a:endParaRPr lang="en-US" sz="1944" dirty="0"/>
          </a:p>
        </p:txBody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18495" y="3054787"/>
            <a:ext cx="884277" cy="884277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10818495" y="4185880"/>
            <a:ext cx="2947868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110"/>
              </a:lnSpc>
              <a:buNone/>
            </a:pPr>
            <a:r>
              <a:rPr lang="en-US" sz="1944" b="1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Outlier Check </a:t>
            </a:r>
            <a:endParaRPr lang="en-US" sz="1944" dirty="0"/>
          </a:p>
        </p:txBody>
      </p:sp>
      <p:sp>
        <p:nvSpPr>
          <p:cNvPr id="19" name="Text 13"/>
          <p:cNvSpPr/>
          <p:nvPr/>
        </p:nvSpPr>
        <p:spPr>
          <a:xfrm>
            <a:off x="10818495" y="4729043"/>
            <a:ext cx="2947868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110"/>
              </a:lnSpc>
              <a:buNone/>
            </a:pPr>
            <a:endParaRPr lang="en-US" sz="1944" dirty="0"/>
          </a:p>
        </p:txBody>
      </p:sp>
      <p:sp>
        <p:nvSpPr>
          <p:cNvPr id="20" name="Text 14"/>
          <p:cNvSpPr/>
          <p:nvPr/>
        </p:nvSpPr>
        <p:spPr>
          <a:xfrm>
            <a:off x="864037" y="6488073"/>
            <a:ext cx="12902327" cy="31599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88"/>
              </a:lnSpc>
              <a:buNone/>
            </a:pPr>
            <a:r>
              <a:rPr lang="en-US" sz="1555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                                                                                                                                                                                                                       @Athira Beena </a:t>
            </a:r>
            <a:endParaRPr lang="en-US" sz="1555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0"/>
            <a:ext cx="7315200" cy="8229600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3810" y="343972"/>
            <a:ext cx="6697861" cy="7541657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864037" y="1017389"/>
            <a:ext cx="4210407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b="1" dirty="0">
                <a:solidFill>
                  <a:srgbClr val="484237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Data Cleaning  -  Summary</a:t>
            </a:r>
            <a:endParaRPr lang="en-US" sz="2430" dirty="0"/>
          </a:p>
        </p:txBody>
      </p:sp>
      <p:sp>
        <p:nvSpPr>
          <p:cNvPr id="7" name="Text 3"/>
          <p:cNvSpPr/>
          <p:nvPr/>
        </p:nvSpPr>
        <p:spPr>
          <a:xfrm>
            <a:off x="1258967" y="1649968"/>
            <a:ext cx="519219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110"/>
              </a:lnSpc>
              <a:buSzPct val="100000"/>
              <a:buChar char="•"/>
            </a:pPr>
            <a:r>
              <a:rPr lang="en-US" sz="1944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Filled missing "Gender" values with 'Others'.</a:t>
            </a:r>
            <a:endParaRPr lang="en-US" sz="1944" dirty="0"/>
          </a:p>
        </p:txBody>
      </p:sp>
      <p:sp>
        <p:nvSpPr>
          <p:cNvPr id="8" name="Text 4"/>
          <p:cNvSpPr/>
          <p:nvPr/>
        </p:nvSpPr>
        <p:spPr>
          <a:xfrm>
            <a:off x="1258967" y="2131338"/>
            <a:ext cx="5192197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3110"/>
              </a:lnSpc>
              <a:buSzPct val="100000"/>
              <a:buChar char="•"/>
            </a:pPr>
            <a:r>
              <a:rPr lang="en-US" sz="1944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Identified and removed duplicate entries using conditional formatting.</a:t>
            </a:r>
            <a:endParaRPr lang="en-US" sz="1944" dirty="0"/>
          </a:p>
        </p:txBody>
      </p:sp>
      <p:sp>
        <p:nvSpPr>
          <p:cNvPr id="9" name="Text 5"/>
          <p:cNvSpPr/>
          <p:nvPr/>
        </p:nvSpPr>
        <p:spPr>
          <a:xfrm>
            <a:off x="1258967" y="3007757"/>
            <a:ext cx="5192197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3110"/>
              </a:lnSpc>
              <a:buSzPct val="100000"/>
              <a:buChar char="•"/>
            </a:pPr>
            <a:r>
              <a:rPr lang="en-US" sz="1944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Ensured consistent formatting for currency, percentages, and dates.</a:t>
            </a:r>
            <a:endParaRPr lang="en-US" sz="1944" dirty="0"/>
          </a:p>
        </p:txBody>
      </p:sp>
      <p:sp>
        <p:nvSpPr>
          <p:cNvPr id="10" name="Text 6"/>
          <p:cNvSpPr/>
          <p:nvPr/>
        </p:nvSpPr>
        <p:spPr>
          <a:xfrm>
            <a:off x="1258967" y="3884176"/>
            <a:ext cx="5192197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3110"/>
              </a:lnSpc>
              <a:buSzPct val="100000"/>
              <a:buChar char="•"/>
            </a:pPr>
            <a:r>
              <a:rPr lang="en-US" sz="1944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Analyzed the data for outliers using a boxplot ( no significant outliers were identified) .</a:t>
            </a:r>
            <a:endParaRPr lang="en-US" sz="1944" dirty="0"/>
          </a:p>
        </p:txBody>
      </p:sp>
      <p:sp>
        <p:nvSpPr>
          <p:cNvPr id="11" name="Text 7"/>
          <p:cNvSpPr/>
          <p:nvPr/>
        </p:nvSpPr>
        <p:spPr>
          <a:xfrm>
            <a:off x="1258967" y="4760595"/>
            <a:ext cx="5192197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3110"/>
              </a:lnSpc>
              <a:buSzPct val="100000"/>
              <a:buChar char="•"/>
            </a:pPr>
            <a:r>
              <a:rPr lang="en-US" sz="1944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After cleaning, the data is converted to tabular format, ensuring it is well-organized and ready for analysis</a:t>
            </a:r>
            <a:endParaRPr lang="en-US" sz="1944" dirty="0"/>
          </a:p>
        </p:txBody>
      </p:sp>
      <p:sp>
        <p:nvSpPr>
          <p:cNvPr id="12" name="Text 8"/>
          <p:cNvSpPr/>
          <p:nvPr/>
        </p:nvSpPr>
        <p:spPr>
          <a:xfrm>
            <a:off x="864037" y="6223397"/>
            <a:ext cx="558712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endParaRPr lang="en-US" sz="1944" dirty="0"/>
          </a:p>
        </p:txBody>
      </p:sp>
      <p:sp>
        <p:nvSpPr>
          <p:cNvPr id="13" name="Text 9"/>
          <p:cNvSpPr/>
          <p:nvPr/>
        </p:nvSpPr>
        <p:spPr>
          <a:xfrm>
            <a:off x="864037" y="6896100"/>
            <a:ext cx="5587127" cy="31599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88"/>
              </a:lnSpc>
              <a:buNone/>
            </a:pPr>
            <a:r>
              <a:rPr lang="en-US" sz="1555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                                                                            @Athira Beena</a:t>
            </a:r>
            <a:endParaRPr lang="en-US" sz="1555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38323" y="903208"/>
            <a:ext cx="4897636" cy="6423184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824389" y="838319"/>
            <a:ext cx="3533180" cy="441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478"/>
              </a:lnSpc>
              <a:buNone/>
            </a:pPr>
            <a:r>
              <a:rPr lang="en-US" sz="2782" b="1" dirty="0">
                <a:solidFill>
                  <a:srgbClr val="484237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Structuring  Data</a:t>
            </a:r>
            <a:endParaRPr lang="en-US" sz="2782" dirty="0"/>
          </a:p>
        </p:txBody>
      </p:sp>
      <p:sp>
        <p:nvSpPr>
          <p:cNvPr id="7" name="Text 3"/>
          <p:cNvSpPr/>
          <p:nvPr/>
        </p:nvSpPr>
        <p:spPr>
          <a:xfrm>
            <a:off x="1201222" y="1515547"/>
            <a:ext cx="7118390" cy="75342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968"/>
              </a:lnSpc>
              <a:buSzPct val="100000"/>
              <a:buChar char="•"/>
            </a:pPr>
            <a:r>
              <a:rPr lang="en-US" sz="1855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Combining Sheets using Power Query</a:t>
            </a:r>
            <a:r>
              <a:rPr lang="en-US" sz="1855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: Merged data from India and New Zealand into a single organized table.</a:t>
            </a:r>
            <a:endParaRPr lang="en-US" sz="1855" dirty="0"/>
          </a:p>
        </p:txBody>
      </p:sp>
      <p:sp>
        <p:nvSpPr>
          <p:cNvPr id="8" name="Text 4"/>
          <p:cNvSpPr/>
          <p:nvPr/>
        </p:nvSpPr>
        <p:spPr>
          <a:xfrm>
            <a:off x="1201222" y="2351365"/>
            <a:ext cx="7118390" cy="75342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968"/>
              </a:lnSpc>
              <a:buSzPct val="100000"/>
              <a:buChar char="•"/>
            </a:pPr>
            <a:r>
              <a:rPr lang="en-US" sz="1855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Adding Columns</a:t>
            </a:r>
            <a:r>
              <a:rPr lang="en-US" sz="1855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: Added a 'Country' column to differentiate 'IND' &amp; 'NZ' employees.</a:t>
            </a:r>
            <a:endParaRPr lang="en-US" sz="1855" dirty="0"/>
          </a:p>
        </p:txBody>
      </p:sp>
      <p:sp>
        <p:nvSpPr>
          <p:cNvPr id="9" name="Text 5"/>
          <p:cNvSpPr/>
          <p:nvPr/>
        </p:nvSpPr>
        <p:spPr>
          <a:xfrm>
            <a:off x="1201222" y="3187184"/>
            <a:ext cx="7118390" cy="75342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968"/>
              </a:lnSpc>
              <a:buSzPct val="100000"/>
              <a:buChar char="•"/>
            </a:pPr>
            <a:r>
              <a:rPr lang="en-US" sz="1855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Sorting &amp; Filtering</a:t>
            </a:r>
            <a:r>
              <a:rPr lang="en-US" sz="1855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: Sorted salaries and applied colour scales to visualize distribution.</a:t>
            </a:r>
            <a:endParaRPr lang="en-US" sz="1855" dirty="0"/>
          </a:p>
        </p:txBody>
      </p:sp>
      <p:sp>
        <p:nvSpPr>
          <p:cNvPr id="10" name="Text 6"/>
          <p:cNvSpPr/>
          <p:nvPr/>
        </p:nvSpPr>
        <p:spPr>
          <a:xfrm>
            <a:off x="1201222" y="4023003"/>
            <a:ext cx="7118390" cy="75342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968"/>
              </a:lnSpc>
              <a:buSzPct val="100000"/>
              <a:buChar char="•"/>
            </a:pPr>
            <a:r>
              <a:rPr lang="en-US" sz="1855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Data Formatting</a:t>
            </a:r>
            <a:r>
              <a:rPr lang="en-US" sz="1855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: Applied consistent formatting for improved readability.</a:t>
            </a:r>
            <a:endParaRPr lang="en-US" sz="1855" dirty="0"/>
          </a:p>
        </p:txBody>
      </p:sp>
      <p:sp>
        <p:nvSpPr>
          <p:cNvPr id="11" name="Text 7"/>
          <p:cNvSpPr/>
          <p:nvPr/>
        </p:nvSpPr>
        <p:spPr>
          <a:xfrm>
            <a:off x="1201222" y="4858822"/>
            <a:ext cx="7118390" cy="113014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968"/>
              </a:lnSpc>
              <a:buSzPct val="100000"/>
              <a:buChar char="•"/>
            </a:pPr>
            <a:r>
              <a:rPr lang="en-US" sz="1855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Creating Calculated Columns</a:t>
            </a:r>
            <a:r>
              <a:rPr lang="en-US" sz="1855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: Added columns for Tenure, Bonus and Rating as num using Excel's powerful formulas and functions.</a:t>
            </a:r>
            <a:endParaRPr lang="en-US" sz="1855" dirty="0"/>
          </a:p>
        </p:txBody>
      </p:sp>
      <p:sp>
        <p:nvSpPr>
          <p:cNvPr id="12" name="Text 8"/>
          <p:cNvSpPr/>
          <p:nvPr/>
        </p:nvSpPr>
        <p:spPr>
          <a:xfrm>
            <a:off x="1201222" y="6071354"/>
            <a:ext cx="7118390" cy="75342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968"/>
              </a:lnSpc>
              <a:buSzPct val="100000"/>
              <a:buChar char="•"/>
            </a:pPr>
            <a:r>
              <a:rPr lang="en-US" sz="1855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Pivot Tables</a:t>
            </a:r>
            <a:r>
              <a:rPr lang="en-US" sz="1855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: Used pivot tables to summarize and analyze data, enabling easy extraction of meaningful insights and trends.</a:t>
            </a:r>
            <a:endParaRPr lang="en-US" sz="1855" dirty="0"/>
          </a:p>
        </p:txBody>
      </p:sp>
      <p:sp>
        <p:nvSpPr>
          <p:cNvPr id="13" name="Text 9"/>
          <p:cNvSpPr/>
          <p:nvPr/>
        </p:nvSpPr>
        <p:spPr>
          <a:xfrm>
            <a:off x="824389" y="7089696"/>
            <a:ext cx="7495223" cy="30146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374"/>
              </a:lnSpc>
              <a:buNone/>
            </a:pPr>
            <a:r>
              <a:rPr lang="en-US" sz="1484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                                                                                                     @Athira Beena</a:t>
            </a:r>
            <a:endParaRPr lang="en-US" sz="1484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329255"/>
          </a:xfrm>
          <a:prstGeom prst="rect">
            <a:avLst/>
          </a:prstGeom>
          <a:solidFill>
            <a:srgbClr val="F9F6F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2594967" y="475178"/>
            <a:ext cx="2592229" cy="32396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52"/>
              </a:lnSpc>
              <a:buNone/>
            </a:pPr>
            <a:r>
              <a:rPr lang="en-US" sz="2041" b="1" dirty="0">
                <a:solidFill>
                  <a:srgbClr val="484237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Statistical Analysis</a:t>
            </a:r>
            <a:endParaRPr lang="en-US" sz="2041" dirty="0"/>
          </a:p>
        </p:txBody>
      </p:sp>
      <p:sp>
        <p:nvSpPr>
          <p:cNvPr id="5" name="Shape 3"/>
          <p:cNvSpPr/>
          <p:nvPr/>
        </p:nvSpPr>
        <p:spPr>
          <a:xfrm>
            <a:off x="2594967" y="1144786"/>
            <a:ext cx="9440347" cy="567928"/>
          </a:xfrm>
          <a:prstGeom prst="rect">
            <a:avLst/>
          </a:prstGeom>
          <a:solidFill>
            <a:srgbClr val="EFE7D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4"/>
          <p:cNvSpPr/>
          <p:nvPr/>
        </p:nvSpPr>
        <p:spPr>
          <a:xfrm>
            <a:off x="2768084" y="1255990"/>
            <a:ext cx="1832253" cy="34551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22"/>
              </a:lnSpc>
              <a:buNone/>
            </a:pPr>
            <a:r>
              <a:rPr lang="en-US" sz="1701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Statistics</a:t>
            </a:r>
            <a:endParaRPr lang="en-US" sz="1701" dirty="0"/>
          </a:p>
        </p:txBody>
      </p:sp>
      <p:sp>
        <p:nvSpPr>
          <p:cNvPr id="7" name="Text 5"/>
          <p:cNvSpPr/>
          <p:nvPr/>
        </p:nvSpPr>
        <p:spPr>
          <a:xfrm>
            <a:off x="4953476" y="1255990"/>
            <a:ext cx="2066330" cy="34551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22"/>
              </a:lnSpc>
              <a:buNone/>
            </a:pPr>
            <a:r>
              <a:rPr lang="en-US" sz="1701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Value</a:t>
            </a:r>
            <a:endParaRPr lang="en-US" sz="1701" dirty="0"/>
          </a:p>
        </p:txBody>
      </p:sp>
      <p:sp>
        <p:nvSpPr>
          <p:cNvPr id="8" name="Text 6"/>
          <p:cNvSpPr/>
          <p:nvPr/>
        </p:nvSpPr>
        <p:spPr>
          <a:xfrm>
            <a:off x="7372945" y="1255990"/>
            <a:ext cx="2066330" cy="34551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22"/>
              </a:lnSpc>
              <a:buNone/>
            </a:pPr>
            <a:r>
              <a:rPr lang="en-US" sz="1701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Formula</a:t>
            </a:r>
            <a:endParaRPr lang="en-US" sz="1701" dirty="0"/>
          </a:p>
        </p:txBody>
      </p:sp>
      <p:sp>
        <p:nvSpPr>
          <p:cNvPr id="9" name="Text 7"/>
          <p:cNvSpPr/>
          <p:nvPr/>
        </p:nvSpPr>
        <p:spPr>
          <a:xfrm>
            <a:off x="9792414" y="1255990"/>
            <a:ext cx="2070140" cy="34551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22"/>
              </a:lnSpc>
              <a:buNone/>
            </a:pPr>
            <a:r>
              <a:rPr lang="en-US" sz="1701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Explanation</a:t>
            </a:r>
            <a:endParaRPr lang="en-US" sz="1701" dirty="0"/>
          </a:p>
        </p:txBody>
      </p:sp>
      <p:sp>
        <p:nvSpPr>
          <p:cNvPr id="10" name="Shape 8"/>
          <p:cNvSpPr/>
          <p:nvPr/>
        </p:nvSpPr>
        <p:spPr>
          <a:xfrm>
            <a:off x="2594967" y="1907024"/>
            <a:ext cx="9440347" cy="775573"/>
          </a:xfrm>
          <a:prstGeom prst="rect">
            <a:avLst/>
          </a:prstGeom>
          <a:solidFill>
            <a:srgbClr val="EFE7D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9"/>
          <p:cNvSpPr/>
          <p:nvPr/>
        </p:nvSpPr>
        <p:spPr>
          <a:xfrm>
            <a:off x="2767965" y="2018228"/>
            <a:ext cx="2131576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1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Count of Employees</a:t>
            </a:r>
            <a:endParaRPr lang="en-US" sz="1361" dirty="0"/>
          </a:p>
        </p:txBody>
      </p:sp>
      <p:sp>
        <p:nvSpPr>
          <p:cNvPr id="12" name="Text 10"/>
          <p:cNvSpPr/>
          <p:nvPr/>
        </p:nvSpPr>
        <p:spPr>
          <a:xfrm>
            <a:off x="5252680" y="2018228"/>
            <a:ext cx="1157288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182</a:t>
            </a:r>
            <a:endParaRPr lang="en-US" sz="1361" dirty="0"/>
          </a:p>
        </p:txBody>
      </p:sp>
      <p:sp>
        <p:nvSpPr>
          <p:cNvPr id="13" name="Text 11"/>
          <p:cNvSpPr/>
          <p:nvPr/>
        </p:nvSpPr>
        <p:spPr>
          <a:xfrm>
            <a:off x="6763107" y="2018228"/>
            <a:ext cx="2371249" cy="2918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1" dirty="0">
                <a:solidFill>
                  <a:srgbClr val="746558"/>
                </a:solidFill>
                <a:highlight>
                  <a:srgbClr val="F5F2E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=COUNTA(Name)</a:t>
            </a:r>
            <a:endParaRPr lang="en-US" sz="1361" dirty="0"/>
          </a:p>
        </p:txBody>
      </p:sp>
      <p:sp>
        <p:nvSpPr>
          <p:cNvPr id="14" name="Text 12"/>
          <p:cNvSpPr/>
          <p:nvPr/>
        </p:nvSpPr>
        <p:spPr>
          <a:xfrm>
            <a:off x="9487495" y="2018228"/>
            <a:ext cx="2375059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Counts the total number of employees.</a:t>
            </a:r>
            <a:endParaRPr lang="en-US" sz="1361" dirty="0"/>
          </a:p>
        </p:txBody>
      </p:sp>
      <p:sp>
        <p:nvSpPr>
          <p:cNvPr id="15" name="Shape 13"/>
          <p:cNvSpPr/>
          <p:nvPr/>
        </p:nvSpPr>
        <p:spPr>
          <a:xfrm>
            <a:off x="2594967" y="2876907"/>
            <a:ext cx="9440347" cy="1432322"/>
          </a:xfrm>
          <a:prstGeom prst="rect">
            <a:avLst/>
          </a:prstGeom>
          <a:solidFill>
            <a:srgbClr val="EFE7D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Text 14"/>
          <p:cNvSpPr/>
          <p:nvPr/>
        </p:nvSpPr>
        <p:spPr>
          <a:xfrm>
            <a:off x="2767965" y="2988112"/>
            <a:ext cx="1777484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1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Average Salary</a:t>
            </a:r>
            <a:endParaRPr lang="en-US" sz="1361" dirty="0"/>
          </a:p>
        </p:txBody>
      </p:sp>
      <p:sp>
        <p:nvSpPr>
          <p:cNvPr id="17" name="Text 15"/>
          <p:cNvSpPr/>
          <p:nvPr/>
        </p:nvSpPr>
        <p:spPr>
          <a:xfrm>
            <a:off x="2767965" y="3368278"/>
            <a:ext cx="1777484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77"/>
              </a:lnSpc>
              <a:buNone/>
            </a:pPr>
            <a:endParaRPr lang="en-US" sz="1361" dirty="0"/>
          </a:p>
        </p:txBody>
      </p:sp>
      <p:sp>
        <p:nvSpPr>
          <p:cNvPr id="18" name="Text 16"/>
          <p:cNvSpPr/>
          <p:nvPr/>
        </p:nvSpPr>
        <p:spPr>
          <a:xfrm>
            <a:off x="2767965" y="3748445"/>
            <a:ext cx="1777484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1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Median Salary</a:t>
            </a:r>
            <a:endParaRPr lang="en-US" sz="1361" dirty="0"/>
          </a:p>
        </p:txBody>
      </p:sp>
      <p:sp>
        <p:nvSpPr>
          <p:cNvPr id="19" name="Text 17"/>
          <p:cNvSpPr/>
          <p:nvPr/>
        </p:nvSpPr>
        <p:spPr>
          <a:xfrm>
            <a:off x="4898588" y="2988112"/>
            <a:ext cx="1575435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$76,963</a:t>
            </a:r>
            <a:endParaRPr lang="en-US" sz="1361" dirty="0"/>
          </a:p>
        </p:txBody>
      </p:sp>
      <p:sp>
        <p:nvSpPr>
          <p:cNvPr id="20" name="Text 18"/>
          <p:cNvSpPr/>
          <p:nvPr/>
        </p:nvSpPr>
        <p:spPr>
          <a:xfrm>
            <a:off x="4898588" y="3368278"/>
            <a:ext cx="1575435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77"/>
              </a:lnSpc>
              <a:buNone/>
            </a:pPr>
            <a:endParaRPr lang="en-US" sz="1361" dirty="0"/>
          </a:p>
        </p:txBody>
      </p:sp>
      <p:sp>
        <p:nvSpPr>
          <p:cNvPr id="21" name="Text 19"/>
          <p:cNvSpPr/>
          <p:nvPr/>
        </p:nvSpPr>
        <p:spPr>
          <a:xfrm>
            <a:off x="4898588" y="3748445"/>
            <a:ext cx="1575435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$75000</a:t>
            </a:r>
            <a:endParaRPr lang="en-US" sz="1361" dirty="0"/>
          </a:p>
        </p:txBody>
      </p:sp>
      <p:sp>
        <p:nvSpPr>
          <p:cNvPr id="22" name="Text 20"/>
          <p:cNvSpPr/>
          <p:nvPr/>
        </p:nvSpPr>
        <p:spPr>
          <a:xfrm>
            <a:off x="6827163" y="2988112"/>
            <a:ext cx="2339221" cy="2918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1" dirty="0">
                <a:solidFill>
                  <a:srgbClr val="746558"/>
                </a:solidFill>
                <a:highlight>
                  <a:srgbClr val="F5F2E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=AVERAGE(Salary)</a:t>
            </a:r>
            <a:endParaRPr lang="en-US" sz="1361" dirty="0"/>
          </a:p>
        </p:txBody>
      </p:sp>
      <p:sp>
        <p:nvSpPr>
          <p:cNvPr id="23" name="Text 21"/>
          <p:cNvSpPr/>
          <p:nvPr/>
        </p:nvSpPr>
        <p:spPr>
          <a:xfrm>
            <a:off x="6827163" y="3383518"/>
            <a:ext cx="2339221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77"/>
              </a:lnSpc>
              <a:buNone/>
            </a:pPr>
            <a:endParaRPr lang="en-US" sz="1361" dirty="0"/>
          </a:p>
        </p:txBody>
      </p:sp>
      <p:sp>
        <p:nvSpPr>
          <p:cNvPr id="24" name="Text 22"/>
          <p:cNvSpPr/>
          <p:nvPr/>
        </p:nvSpPr>
        <p:spPr>
          <a:xfrm>
            <a:off x="6827163" y="3763685"/>
            <a:ext cx="2339221" cy="2918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=MEDIAN(</a:t>
            </a:r>
            <a:r>
              <a:rPr lang="en-US" sz="1361" dirty="0">
                <a:solidFill>
                  <a:srgbClr val="746558"/>
                </a:solidFill>
                <a:highlight>
                  <a:srgbClr val="F5F2E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(Salary)</a:t>
            </a:r>
            <a:endParaRPr lang="en-US" sz="1361" dirty="0"/>
          </a:p>
        </p:txBody>
      </p:sp>
      <p:sp>
        <p:nvSpPr>
          <p:cNvPr id="25" name="Text 23"/>
          <p:cNvSpPr/>
          <p:nvPr/>
        </p:nvSpPr>
        <p:spPr>
          <a:xfrm>
            <a:off x="9519523" y="2988112"/>
            <a:ext cx="2343031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Calculates the mean salary of all employees.</a:t>
            </a:r>
            <a:endParaRPr lang="en-US" sz="1361" dirty="0"/>
          </a:p>
        </p:txBody>
      </p:sp>
      <p:sp>
        <p:nvSpPr>
          <p:cNvPr id="26" name="Text 24"/>
          <p:cNvSpPr/>
          <p:nvPr/>
        </p:nvSpPr>
        <p:spPr>
          <a:xfrm>
            <a:off x="9519523" y="3644860"/>
            <a:ext cx="2343031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Calculates the median salary of all employees.</a:t>
            </a:r>
            <a:endParaRPr lang="en-US" sz="1361" dirty="0"/>
          </a:p>
        </p:txBody>
      </p:sp>
      <p:sp>
        <p:nvSpPr>
          <p:cNvPr id="27" name="Shape 25"/>
          <p:cNvSpPr/>
          <p:nvPr/>
        </p:nvSpPr>
        <p:spPr>
          <a:xfrm>
            <a:off x="2594967" y="4503539"/>
            <a:ext cx="9440347" cy="775573"/>
          </a:xfrm>
          <a:prstGeom prst="rect">
            <a:avLst/>
          </a:prstGeom>
          <a:solidFill>
            <a:srgbClr val="EFE7D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8" name="Text 26"/>
          <p:cNvSpPr/>
          <p:nvPr/>
        </p:nvSpPr>
        <p:spPr>
          <a:xfrm>
            <a:off x="2767965" y="4614743"/>
            <a:ext cx="1800225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1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Average Age</a:t>
            </a:r>
            <a:endParaRPr lang="en-US" sz="1361" dirty="0"/>
          </a:p>
        </p:txBody>
      </p:sp>
      <p:sp>
        <p:nvSpPr>
          <p:cNvPr id="29" name="Text 27"/>
          <p:cNvSpPr/>
          <p:nvPr/>
        </p:nvSpPr>
        <p:spPr>
          <a:xfrm>
            <a:off x="4921329" y="4614743"/>
            <a:ext cx="1545312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30.39</a:t>
            </a:r>
            <a:endParaRPr lang="en-US" sz="1361" dirty="0"/>
          </a:p>
        </p:txBody>
      </p:sp>
      <p:sp>
        <p:nvSpPr>
          <p:cNvPr id="30" name="Text 28"/>
          <p:cNvSpPr/>
          <p:nvPr/>
        </p:nvSpPr>
        <p:spPr>
          <a:xfrm>
            <a:off x="6819781" y="4614743"/>
            <a:ext cx="2342912" cy="2918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1" dirty="0">
                <a:solidFill>
                  <a:srgbClr val="746558"/>
                </a:solidFill>
                <a:highlight>
                  <a:srgbClr val="F5F2E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=AVERAGE(Age)</a:t>
            </a:r>
            <a:endParaRPr lang="en-US" sz="1361" dirty="0"/>
          </a:p>
        </p:txBody>
      </p:sp>
      <p:sp>
        <p:nvSpPr>
          <p:cNvPr id="31" name="Text 29"/>
          <p:cNvSpPr/>
          <p:nvPr/>
        </p:nvSpPr>
        <p:spPr>
          <a:xfrm>
            <a:off x="9515832" y="4614743"/>
            <a:ext cx="2346722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Calculates the mean age of all employees.</a:t>
            </a:r>
            <a:endParaRPr lang="en-US" sz="1361" dirty="0"/>
          </a:p>
        </p:txBody>
      </p:sp>
      <p:sp>
        <p:nvSpPr>
          <p:cNvPr id="32" name="Shape 30"/>
          <p:cNvSpPr/>
          <p:nvPr/>
        </p:nvSpPr>
        <p:spPr>
          <a:xfrm>
            <a:off x="2594967" y="5473422"/>
            <a:ext cx="9440347" cy="1328737"/>
          </a:xfrm>
          <a:prstGeom prst="rect">
            <a:avLst/>
          </a:prstGeom>
          <a:solidFill>
            <a:srgbClr val="EFE7D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3" name="Text 31"/>
          <p:cNvSpPr/>
          <p:nvPr/>
        </p:nvSpPr>
        <p:spPr>
          <a:xfrm>
            <a:off x="2768084" y="5584627"/>
            <a:ext cx="1909643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1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Average Tenure (years)</a:t>
            </a:r>
            <a:endParaRPr lang="en-US" sz="1361" dirty="0"/>
          </a:p>
        </p:txBody>
      </p:sp>
      <p:sp>
        <p:nvSpPr>
          <p:cNvPr id="34" name="Text 32"/>
          <p:cNvSpPr/>
          <p:nvPr/>
        </p:nvSpPr>
        <p:spPr>
          <a:xfrm>
            <a:off x="5030867" y="5584627"/>
            <a:ext cx="1431965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2.87</a:t>
            </a:r>
            <a:endParaRPr lang="en-US" sz="1361" dirty="0"/>
          </a:p>
        </p:txBody>
      </p:sp>
      <p:sp>
        <p:nvSpPr>
          <p:cNvPr id="35" name="Text 33"/>
          <p:cNvSpPr/>
          <p:nvPr/>
        </p:nvSpPr>
        <p:spPr>
          <a:xfrm>
            <a:off x="6815971" y="5584627"/>
            <a:ext cx="2344817" cy="58364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1" dirty="0">
                <a:solidFill>
                  <a:srgbClr val="746558"/>
                </a:solidFill>
                <a:highlight>
                  <a:srgbClr val="F5F2E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=AVERAGE((TODAY() - DateJoined)/365)</a:t>
            </a:r>
            <a:endParaRPr lang="en-US" sz="1361" dirty="0"/>
          </a:p>
        </p:txBody>
      </p:sp>
      <p:sp>
        <p:nvSpPr>
          <p:cNvPr id="36" name="Text 34"/>
          <p:cNvSpPr/>
          <p:nvPr/>
        </p:nvSpPr>
        <p:spPr>
          <a:xfrm>
            <a:off x="9513927" y="5584627"/>
            <a:ext cx="2348627" cy="110632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Calculates the mean tenure in years by subtracting the date joined from today's date and dividing by 365.</a:t>
            </a:r>
            <a:endParaRPr lang="en-US" sz="1361" dirty="0"/>
          </a:p>
        </p:txBody>
      </p:sp>
      <p:sp>
        <p:nvSpPr>
          <p:cNvPr id="37" name="Text 35"/>
          <p:cNvSpPr/>
          <p:nvPr/>
        </p:nvSpPr>
        <p:spPr>
          <a:xfrm>
            <a:off x="2594967" y="6996470"/>
            <a:ext cx="9440347" cy="4421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1742"/>
              </a:lnSpc>
              <a:buNone/>
            </a:pPr>
            <a:r>
              <a:rPr lang="en-US" sz="1089" b="1" u="sng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Observation from Mean and Median Salary: </a:t>
            </a:r>
            <a:r>
              <a:rPr lang="en-US" sz="1089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The median salary is $75,000, which is lower than the MEAN(Avg) salary. This suggests that some higher salaries are pulling the mean to the right, indicating a slight right skew in the data. </a:t>
            </a:r>
            <a:endParaRPr lang="en-US" sz="1089" dirty="0"/>
          </a:p>
        </p:txBody>
      </p:sp>
      <p:sp>
        <p:nvSpPr>
          <p:cNvPr id="38" name="Text 36"/>
          <p:cNvSpPr/>
          <p:nvPr/>
        </p:nvSpPr>
        <p:spPr>
          <a:xfrm>
            <a:off x="2594967" y="7632978"/>
            <a:ext cx="9440347" cy="2210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1742"/>
              </a:lnSpc>
              <a:buNone/>
            </a:pPr>
            <a:r>
              <a:rPr lang="en-US" sz="1089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                                                                                                                                                                                     @Athira Beena</a:t>
            </a:r>
            <a:endParaRPr lang="en-US" sz="1089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0"/>
            <a:ext cx="7315200" cy="8229600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01100" y="838200"/>
            <a:ext cx="4343400" cy="655320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76156" y="1480066"/>
            <a:ext cx="5962888" cy="3090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34"/>
              </a:lnSpc>
              <a:buNone/>
            </a:pPr>
            <a:r>
              <a:rPr lang="en-US" sz="152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</a:t>
            </a:r>
            <a:r>
              <a:rPr lang="en-US" sz="1521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Gender Based Employee Comparison </a:t>
            </a:r>
            <a:endParaRPr lang="en-US" sz="1521" dirty="0"/>
          </a:p>
        </p:txBody>
      </p:sp>
      <p:sp>
        <p:nvSpPr>
          <p:cNvPr id="7" name="Text 3"/>
          <p:cNvSpPr/>
          <p:nvPr/>
        </p:nvSpPr>
        <p:spPr>
          <a:xfrm>
            <a:off x="985242" y="1962983"/>
            <a:ext cx="5653802" cy="6181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434"/>
              </a:lnSpc>
              <a:buSzPct val="100000"/>
              <a:buChar char="•"/>
            </a:pPr>
            <a:r>
              <a:rPr lang="en-US" sz="1521" b="1" u="sng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Objective</a:t>
            </a:r>
            <a:r>
              <a:rPr lang="en-US" sz="152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: Identify any disparities in age, salary, and tenure between male and female employees across IND &amp; NZ.</a:t>
            </a:r>
            <a:endParaRPr lang="en-US" sz="1521" dirty="0"/>
          </a:p>
        </p:txBody>
      </p:sp>
      <p:sp>
        <p:nvSpPr>
          <p:cNvPr id="8" name="Text 4"/>
          <p:cNvSpPr/>
          <p:nvPr/>
        </p:nvSpPr>
        <p:spPr>
          <a:xfrm>
            <a:off x="985242" y="2648664"/>
            <a:ext cx="5653802" cy="3090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434"/>
              </a:lnSpc>
              <a:buSzPct val="100000"/>
              <a:buChar char="•"/>
            </a:pPr>
            <a:r>
              <a:rPr lang="en-US" sz="1521" b="1" u="sng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Solution</a:t>
            </a:r>
            <a:r>
              <a:rPr lang="en-US" sz="152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: Utilized Pivot Charts and Slicers for Analysis</a:t>
            </a:r>
            <a:endParaRPr lang="en-US" sz="1521" dirty="0"/>
          </a:p>
        </p:txBody>
      </p:sp>
      <p:sp>
        <p:nvSpPr>
          <p:cNvPr id="9" name="Text 5"/>
          <p:cNvSpPr/>
          <p:nvPr/>
        </p:nvSpPr>
        <p:spPr>
          <a:xfrm>
            <a:off x="985242" y="3025259"/>
            <a:ext cx="5653802" cy="3090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434"/>
              </a:lnSpc>
              <a:buSzPct val="100000"/>
              <a:buChar char="•"/>
            </a:pPr>
            <a:r>
              <a:rPr lang="en-US" sz="1521" b="1" u="sng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Insights</a:t>
            </a:r>
            <a:endParaRPr lang="en-US" sz="1521" dirty="0"/>
          </a:p>
        </p:txBody>
      </p:sp>
      <p:sp>
        <p:nvSpPr>
          <p:cNvPr id="10" name="Text 6"/>
          <p:cNvSpPr/>
          <p:nvPr/>
        </p:nvSpPr>
        <p:spPr>
          <a:xfrm>
            <a:off x="676156" y="3551634"/>
            <a:ext cx="5962888" cy="92725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434"/>
              </a:lnSpc>
              <a:buNone/>
            </a:pPr>
            <a:r>
              <a:rPr lang="en-US" sz="1521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»Salary:</a:t>
            </a:r>
            <a:r>
              <a:rPr lang="en-US" sz="152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On average, female employees have slightly higher salaries compared to male employees across both India (IND) and New Zealand (NZ).</a:t>
            </a:r>
            <a:endParaRPr lang="en-US" sz="1521" dirty="0"/>
          </a:p>
        </p:txBody>
      </p:sp>
      <p:sp>
        <p:nvSpPr>
          <p:cNvPr id="11" name="Text 7"/>
          <p:cNvSpPr/>
          <p:nvPr/>
        </p:nvSpPr>
        <p:spPr>
          <a:xfrm>
            <a:off x="676156" y="4696182"/>
            <a:ext cx="5962888" cy="6181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434"/>
              </a:lnSpc>
              <a:buNone/>
            </a:pPr>
            <a:r>
              <a:rPr lang="en-US" sz="152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»</a:t>
            </a:r>
            <a:r>
              <a:rPr lang="en-US" sz="1521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Age:</a:t>
            </a:r>
            <a:r>
              <a:rPr lang="en-US" sz="152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Female employees tend to be older on average compared to male employees in both countries.</a:t>
            </a:r>
            <a:endParaRPr lang="en-US" sz="1521" dirty="0"/>
          </a:p>
        </p:txBody>
      </p:sp>
      <p:sp>
        <p:nvSpPr>
          <p:cNvPr id="12" name="Text 8"/>
          <p:cNvSpPr/>
          <p:nvPr/>
        </p:nvSpPr>
        <p:spPr>
          <a:xfrm>
            <a:off x="676156" y="5531644"/>
            <a:ext cx="5962888" cy="92725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434"/>
              </a:lnSpc>
              <a:buNone/>
            </a:pPr>
            <a:r>
              <a:rPr lang="en-US" sz="152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»</a:t>
            </a:r>
            <a:r>
              <a:rPr lang="en-US" sz="1521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Tenure:</a:t>
            </a:r>
            <a:r>
              <a:rPr lang="en-US" sz="152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There is a balanced distribution of tenure between male and female employees, showing similar lengths of service across IND &amp; NZ.</a:t>
            </a:r>
            <a:endParaRPr lang="en-US" sz="1521" dirty="0"/>
          </a:p>
        </p:txBody>
      </p:sp>
      <p:sp>
        <p:nvSpPr>
          <p:cNvPr id="13" name="Text 9"/>
          <p:cNvSpPr/>
          <p:nvPr/>
        </p:nvSpPr>
        <p:spPr>
          <a:xfrm>
            <a:off x="676156" y="6676192"/>
            <a:ext cx="5962888" cy="24717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1947"/>
              </a:lnSpc>
              <a:buNone/>
            </a:pPr>
            <a:r>
              <a:rPr lang="en-US" sz="1217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                                                                            @Athira Beena</a:t>
            </a:r>
            <a:endParaRPr lang="en-US" sz="1217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16223813"/>
          </a:xfrm>
          <a:prstGeom prst="rect">
            <a:avLst/>
          </a:prstGeom>
          <a:solidFill>
            <a:srgbClr val="F9F6F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2594967" y="475178"/>
            <a:ext cx="3774877" cy="32396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52"/>
              </a:lnSpc>
              <a:buNone/>
            </a:pPr>
            <a:r>
              <a:rPr lang="en-US" sz="2041" b="1" dirty="0">
                <a:solidFill>
                  <a:srgbClr val="484237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Employee Salary Distribution</a:t>
            </a:r>
            <a:endParaRPr lang="en-US" sz="2041" dirty="0"/>
          </a:p>
        </p:txBody>
      </p:sp>
      <p:sp>
        <p:nvSpPr>
          <p:cNvPr id="5" name="Text 3"/>
          <p:cNvSpPr/>
          <p:nvPr/>
        </p:nvSpPr>
        <p:spPr>
          <a:xfrm>
            <a:off x="2594967" y="1144786"/>
            <a:ext cx="9440347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1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Objective:</a:t>
            </a:r>
            <a:r>
              <a:rPr lang="en-US" sz="136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Gain insights into how employee salaries are distributed across the organization. </a:t>
            </a:r>
            <a:endParaRPr lang="en-US" sz="1361" dirty="0"/>
          </a:p>
        </p:txBody>
      </p:sp>
      <p:sp>
        <p:nvSpPr>
          <p:cNvPr id="6" name="Text 4"/>
          <p:cNvSpPr/>
          <p:nvPr/>
        </p:nvSpPr>
        <p:spPr>
          <a:xfrm>
            <a:off x="2594967" y="1615678"/>
            <a:ext cx="9440347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                                        </a:t>
            </a:r>
            <a:r>
              <a:rPr lang="en-US" sz="1361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» </a:t>
            </a:r>
            <a:r>
              <a:rPr lang="en-US" sz="136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Identifying potential pay gaps .</a:t>
            </a:r>
            <a:endParaRPr lang="en-US" sz="1361" dirty="0"/>
          </a:p>
        </p:txBody>
      </p:sp>
      <p:sp>
        <p:nvSpPr>
          <p:cNvPr id="7" name="Text 5"/>
          <p:cNvSpPr/>
          <p:nvPr/>
        </p:nvSpPr>
        <p:spPr>
          <a:xfrm>
            <a:off x="2594967" y="2086570"/>
            <a:ext cx="9440347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                                        » Informing future compensation decision.</a:t>
            </a:r>
            <a:endParaRPr lang="en-US" sz="1361" dirty="0"/>
          </a:p>
        </p:txBody>
      </p:sp>
      <p:sp>
        <p:nvSpPr>
          <p:cNvPr id="8" name="Text 6"/>
          <p:cNvSpPr/>
          <p:nvPr/>
        </p:nvSpPr>
        <p:spPr>
          <a:xfrm>
            <a:off x="2594967" y="2557463"/>
            <a:ext cx="9440347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1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Solution:</a:t>
            </a:r>
            <a:r>
              <a:rPr lang="en-US" sz="136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Analyzed employee salary data using Histogram &amp; Boxplot .</a:t>
            </a:r>
            <a:endParaRPr lang="en-US" sz="1361" dirty="0"/>
          </a:p>
        </p:txBody>
      </p:sp>
      <p:sp>
        <p:nvSpPr>
          <p:cNvPr id="9" name="Text 7"/>
          <p:cNvSpPr/>
          <p:nvPr/>
        </p:nvSpPr>
        <p:spPr>
          <a:xfrm>
            <a:off x="2594967" y="3028355"/>
            <a:ext cx="9440347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77"/>
              </a:lnSpc>
              <a:buNone/>
            </a:pPr>
            <a:endParaRPr lang="en-US" sz="1361" dirty="0"/>
          </a:p>
        </p:txBody>
      </p:sp>
      <p:pic>
        <p:nvPicPr>
          <p:cNvPr id="10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4967" y="3693557"/>
            <a:ext cx="3897987" cy="2799398"/>
          </a:xfrm>
          <a:prstGeom prst="rect">
            <a:avLst/>
          </a:prstGeom>
        </p:spPr>
      </p:pic>
      <p:sp>
        <p:nvSpPr>
          <p:cNvPr id="11" name="Text 8"/>
          <p:cNvSpPr/>
          <p:nvPr/>
        </p:nvSpPr>
        <p:spPr>
          <a:xfrm>
            <a:off x="2594967" y="6687264"/>
            <a:ext cx="2592229" cy="32396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52"/>
              </a:lnSpc>
              <a:buNone/>
            </a:pPr>
            <a:r>
              <a:rPr lang="en-US" sz="2041" b="1" dirty="0">
                <a:solidFill>
                  <a:srgbClr val="484237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Insights</a:t>
            </a:r>
            <a:endParaRPr lang="en-US" sz="2041" dirty="0"/>
          </a:p>
        </p:txBody>
      </p:sp>
      <p:sp>
        <p:nvSpPr>
          <p:cNvPr id="12" name="Text 9"/>
          <p:cNvSpPr/>
          <p:nvPr/>
        </p:nvSpPr>
        <p:spPr>
          <a:xfrm>
            <a:off x="2594967" y="7183993"/>
            <a:ext cx="4509373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Histogram is better for visualizing the entire salary distribution </a:t>
            </a:r>
            <a:endParaRPr lang="en-US" sz="1361" dirty="0"/>
          </a:p>
        </p:txBody>
      </p:sp>
      <p:sp>
        <p:nvSpPr>
          <p:cNvPr id="13" name="Text 10"/>
          <p:cNvSpPr/>
          <p:nvPr/>
        </p:nvSpPr>
        <p:spPr>
          <a:xfrm>
            <a:off x="2871311" y="7892653"/>
            <a:ext cx="4233029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177"/>
              </a:lnSpc>
              <a:buSzPct val="100000"/>
              <a:buChar char="•"/>
            </a:pPr>
            <a:r>
              <a:rPr lang="en-US" sz="1361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Salary Range:</a:t>
            </a:r>
            <a:r>
              <a:rPr lang="en-US" sz="136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Employee salaries range from $40,000</a:t>
            </a:r>
            <a:r>
              <a:rPr lang="en-US" sz="1361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**</a:t>
            </a:r>
            <a:r>
              <a:rPr lang="en-US" sz="136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to $120,000 (X-axis)</a:t>
            </a:r>
            <a:endParaRPr lang="en-US" sz="1361" dirty="0"/>
          </a:p>
        </p:txBody>
      </p:sp>
      <p:sp>
        <p:nvSpPr>
          <p:cNvPr id="14" name="Text 11"/>
          <p:cNvSpPr/>
          <p:nvPr/>
        </p:nvSpPr>
        <p:spPr>
          <a:xfrm>
            <a:off x="2871311" y="8506301"/>
            <a:ext cx="4233029" cy="82974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177"/>
              </a:lnSpc>
              <a:buSzPct val="100000"/>
              <a:buChar char="•"/>
            </a:pPr>
            <a:r>
              <a:rPr lang="en-US" sz="1361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Salary Concentration:</a:t>
            </a:r>
            <a:r>
              <a:rPr lang="en-US" sz="136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The height of the bars in the histogram (Y-Axis)  indicates the number of employees within each salary range </a:t>
            </a:r>
            <a:endParaRPr lang="en-US" sz="1361" dirty="0"/>
          </a:p>
        </p:txBody>
      </p:sp>
      <p:sp>
        <p:nvSpPr>
          <p:cNvPr id="15" name="Text 12"/>
          <p:cNvSpPr/>
          <p:nvPr/>
        </p:nvSpPr>
        <p:spPr>
          <a:xfrm>
            <a:off x="2871311" y="9396532"/>
            <a:ext cx="4233029" cy="138291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177"/>
              </a:lnSpc>
              <a:buSzPct val="100000"/>
              <a:buChar char="•"/>
            </a:pPr>
            <a:r>
              <a:rPr lang="en-US" sz="1361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Distribution:</a:t>
            </a:r>
            <a:r>
              <a:rPr lang="en-US" sz="136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The salary distribution appears to be slightly skewed towards right (longer tail on the right side). Mean ($76963) is typically higher than the median ($75000) because the higher salaries pull the mean to the right.</a:t>
            </a:r>
            <a:endParaRPr lang="en-US" sz="1361" dirty="0"/>
          </a:p>
        </p:txBody>
      </p:sp>
      <p:sp>
        <p:nvSpPr>
          <p:cNvPr id="16" name="Text 13"/>
          <p:cNvSpPr/>
          <p:nvPr/>
        </p:nvSpPr>
        <p:spPr>
          <a:xfrm>
            <a:off x="2594967" y="10934938"/>
            <a:ext cx="4509373" cy="110632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177"/>
              </a:lnSpc>
              <a:buNone/>
            </a:pPr>
            <a:r>
              <a:rPr lang="en-US" sz="136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</a:t>
            </a:r>
            <a:r>
              <a:rPr lang="en-US" sz="1361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Analogy</a:t>
            </a:r>
            <a:r>
              <a:rPr lang="en-US" sz="136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: Think of the salary spread like a seesaw. While most employees are clustered around the left side (the majority), there are a few on the right side who earn higher salaries, tipping the seesaw slightly to the right.</a:t>
            </a:r>
            <a:endParaRPr lang="en-US" sz="1361" dirty="0"/>
          </a:p>
        </p:txBody>
      </p:sp>
      <p:sp>
        <p:nvSpPr>
          <p:cNvPr id="17" name="Text 14"/>
          <p:cNvSpPr/>
          <p:nvPr/>
        </p:nvSpPr>
        <p:spPr>
          <a:xfrm>
            <a:off x="2871311" y="12196763"/>
            <a:ext cx="4233029" cy="82974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177"/>
              </a:lnSpc>
              <a:buSzPct val="100000"/>
              <a:buChar char="•"/>
            </a:pPr>
            <a:r>
              <a:rPr lang="en-US" sz="1361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Salary Concentration:</a:t>
            </a:r>
            <a:r>
              <a:rPr lang="en-US" sz="136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A higher concentration of employees falls within the $40,000- $80,000 range. Also, between 110k and 120k.</a:t>
            </a:r>
            <a:endParaRPr lang="en-US" sz="1361" dirty="0"/>
          </a:p>
        </p:txBody>
      </p:sp>
      <p:sp>
        <p:nvSpPr>
          <p:cNvPr id="18" name="Text 15"/>
          <p:cNvSpPr/>
          <p:nvPr/>
        </p:nvSpPr>
        <p:spPr>
          <a:xfrm>
            <a:off x="2871311" y="13086993"/>
            <a:ext cx="4233029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177"/>
              </a:lnSpc>
              <a:buSzPct val="100000"/>
              <a:buChar char="•"/>
            </a:pPr>
            <a:r>
              <a:rPr lang="en-US" sz="136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Very few people have salary between - $80k -$ 90k.</a:t>
            </a:r>
            <a:endParaRPr lang="en-US" sz="1361" dirty="0"/>
          </a:p>
        </p:txBody>
      </p:sp>
      <p:sp>
        <p:nvSpPr>
          <p:cNvPr id="19" name="Text 16"/>
          <p:cNvSpPr/>
          <p:nvPr/>
        </p:nvSpPr>
        <p:spPr>
          <a:xfrm>
            <a:off x="2594967" y="13519071"/>
            <a:ext cx="4509373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77"/>
              </a:lnSpc>
              <a:buNone/>
            </a:pPr>
            <a:endParaRPr lang="en-US" sz="1361" dirty="0"/>
          </a:p>
        </p:txBody>
      </p:sp>
      <p:sp>
        <p:nvSpPr>
          <p:cNvPr id="20" name="Text 17"/>
          <p:cNvSpPr/>
          <p:nvPr/>
        </p:nvSpPr>
        <p:spPr>
          <a:xfrm>
            <a:off x="2594967" y="13951148"/>
            <a:ext cx="4509373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1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**</a:t>
            </a:r>
            <a:r>
              <a:rPr lang="en-US" sz="136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Underflow Bin is 40,000</a:t>
            </a:r>
            <a:endParaRPr lang="en-US" sz="1361" dirty="0"/>
          </a:p>
        </p:txBody>
      </p:sp>
      <p:pic>
        <p:nvPicPr>
          <p:cNvPr id="21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3442" y="3693557"/>
            <a:ext cx="4509373" cy="3511748"/>
          </a:xfrm>
          <a:prstGeom prst="rect">
            <a:avLst/>
          </a:prstGeom>
        </p:spPr>
      </p:pic>
      <p:sp>
        <p:nvSpPr>
          <p:cNvPr id="22" name="Text 18"/>
          <p:cNvSpPr/>
          <p:nvPr/>
        </p:nvSpPr>
        <p:spPr>
          <a:xfrm>
            <a:off x="7533442" y="7399615"/>
            <a:ext cx="2592229" cy="32396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52"/>
              </a:lnSpc>
              <a:buNone/>
            </a:pPr>
            <a:r>
              <a:rPr lang="en-US" sz="2041" b="1" dirty="0">
                <a:solidFill>
                  <a:srgbClr val="484237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Insights</a:t>
            </a:r>
            <a:endParaRPr lang="en-US" sz="2041" dirty="0"/>
          </a:p>
        </p:txBody>
      </p:sp>
      <p:sp>
        <p:nvSpPr>
          <p:cNvPr id="23" name="Text 19"/>
          <p:cNvSpPr/>
          <p:nvPr/>
        </p:nvSpPr>
        <p:spPr>
          <a:xfrm>
            <a:off x="7533442" y="7896344"/>
            <a:ext cx="4509373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Box plot gives </a:t>
            </a:r>
            <a:r>
              <a:rPr lang="en-US" sz="1361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5 number summary </a:t>
            </a:r>
            <a:r>
              <a:rPr lang="en-US" sz="136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for  Salary </a:t>
            </a:r>
            <a:endParaRPr lang="en-US" sz="1361" dirty="0"/>
          </a:p>
        </p:txBody>
      </p:sp>
      <p:sp>
        <p:nvSpPr>
          <p:cNvPr id="24" name="Text 20"/>
          <p:cNvSpPr/>
          <p:nvPr/>
        </p:nvSpPr>
        <p:spPr>
          <a:xfrm>
            <a:off x="7809905" y="8328422"/>
            <a:ext cx="4232910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177"/>
              </a:lnSpc>
              <a:buSzPct val="100000"/>
              <a:buFont typeface="+mj-lt"/>
              <a:buAutoNum type="arabicPeriod"/>
            </a:pPr>
            <a:r>
              <a:rPr lang="en-US" sz="1361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Min salary </a:t>
            </a:r>
            <a:r>
              <a:rPr lang="en-US" sz="136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- $33920</a:t>
            </a:r>
            <a:endParaRPr lang="en-US" sz="1361" dirty="0"/>
          </a:p>
        </p:txBody>
      </p:sp>
      <p:sp>
        <p:nvSpPr>
          <p:cNvPr id="25" name="Text 21"/>
          <p:cNvSpPr/>
          <p:nvPr/>
        </p:nvSpPr>
        <p:spPr>
          <a:xfrm>
            <a:off x="7809905" y="8665488"/>
            <a:ext cx="4232910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177"/>
              </a:lnSpc>
              <a:buSzPct val="100000"/>
              <a:buFont typeface="+mj-lt"/>
              <a:buAutoNum type="arabicPeriod" startAt="2"/>
            </a:pPr>
            <a:r>
              <a:rPr lang="en-US" sz="1361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Max salary</a:t>
            </a:r>
            <a:r>
              <a:rPr lang="en-US" sz="136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- $120,000</a:t>
            </a:r>
            <a:endParaRPr lang="en-US" sz="1361" dirty="0"/>
          </a:p>
        </p:txBody>
      </p:sp>
      <p:sp>
        <p:nvSpPr>
          <p:cNvPr id="26" name="Text 22"/>
          <p:cNvSpPr/>
          <p:nvPr/>
        </p:nvSpPr>
        <p:spPr>
          <a:xfrm>
            <a:off x="7809905" y="9002554"/>
            <a:ext cx="4232910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177"/>
              </a:lnSpc>
              <a:buSzPct val="100000"/>
              <a:buFont typeface="+mj-lt"/>
              <a:buAutoNum type="arabicPeriod" startAt="3"/>
            </a:pPr>
            <a:r>
              <a:rPr lang="en-US" sz="1361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Median salary</a:t>
            </a:r>
            <a:r>
              <a:rPr lang="en-US" sz="136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- $75000</a:t>
            </a:r>
            <a:endParaRPr lang="en-US" sz="1361" dirty="0"/>
          </a:p>
        </p:txBody>
      </p:sp>
      <p:sp>
        <p:nvSpPr>
          <p:cNvPr id="27" name="Text 23"/>
          <p:cNvSpPr/>
          <p:nvPr/>
        </p:nvSpPr>
        <p:spPr>
          <a:xfrm>
            <a:off x="7809905" y="9339620"/>
            <a:ext cx="4232910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177"/>
              </a:lnSpc>
              <a:buSzPct val="100000"/>
              <a:buFont typeface="+mj-lt"/>
              <a:buAutoNum type="arabicPeriod" startAt="4"/>
            </a:pPr>
            <a:r>
              <a:rPr lang="en-US" sz="1361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Q1  - </a:t>
            </a:r>
            <a:r>
              <a:rPr lang="en-US" sz="136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$56,870 - Q1 is the 25th percentile, meaning 25% of the employees earn less than $56,870.</a:t>
            </a:r>
            <a:endParaRPr lang="en-US" sz="1361" dirty="0"/>
          </a:p>
        </p:txBody>
      </p:sp>
      <p:sp>
        <p:nvSpPr>
          <p:cNvPr id="28" name="Text 24"/>
          <p:cNvSpPr/>
          <p:nvPr/>
        </p:nvSpPr>
        <p:spPr>
          <a:xfrm>
            <a:off x="7809905" y="9953268"/>
            <a:ext cx="4232910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177"/>
              </a:lnSpc>
              <a:buSzPct val="100000"/>
              <a:buFont typeface="+mj-lt"/>
              <a:buAutoNum type="arabicPeriod" startAt="5"/>
            </a:pPr>
            <a:r>
              <a:rPr lang="en-US" sz="1361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Q3  - </a:t>
            </a:r>
            <a:r>
              <a:rPr lang="en-US" sz="136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$100,000. Q3 is the 75th percentile, meaning 75% of the employees earn less than $100,000.</a:t>
            </a:r>
            <a:endParaRPr lang="en-US" sz="1361" dirty="0"/>
          </a:p>
        </p:txBody>
      </p:sp>
      <p:sp>
        <p:nvSpPr>
          <p:cNvPr id="29" name="Text 25"/>
          <p:cNvSpPr/>
          <p:nvPr/>
        </p:nvSpPr>
        <p:spPr>
          <a:xfrm>
            <a:off x="7809786" y="10566916"/>
            <a:ext cx="4233029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177"/>
              </a:lnSpc>
              <a:buSzPct val="100000"/>
              <a:buChar char="•"/>
            </a:pPr>
            <a:r>
              <a:rPr lang="en-US" sz="1361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IQR :</a:t>
            </a:r>
            <a:r>
              <a:rPr lang="en-US" sz="136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 Q3 - Q1 - The 50% of the employees have salaries between $56,870 and $100,000.</a:t>
            </a:r>
            <a:endParaRPr lang="en-US" sz="1361" dirty="0"/>
          </a:p>
        </p:txBody>
      </p:sp>
      <p:sp>
        <p:nvSpPr>
          <p:cNvPr id="30" name="Text 26"/>
          <p:cNvSpPr/>
          <p:nvPr/>
        </p:nvSpPr>
        <p:spPr>
          <a:xfrm>
            <a:off x="7533442" y="11275576"/>
            <a:ext cx="4509373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No Outliers</a:t>
            </a:r>
            <a:r>
              <a:rPr lang="en-US" sz="1361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**</a:t>
            </a:r>
            <a:r>
              <a:rPr lang="en-US" sz="136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detected in the box plot</a:t>
            </a:r>
            <a:endParaRPr lang="en-US" sz="1361" dirty="0"/>
          </a:p>
        </p:txBody>
      </p:sp>
      <p:sp>
        <p:nvSpPr>
          <p:cNvPr id="31" name="Text 27"/>
          <p:cNvSpPr/>
          <p:nvPr/>
        </p:nvSpPr>
        <p:spPr>
          <a:xfrm>
            <a:off x="7533442" y="11707654"/>
            <a:ext cx="4509373" cy="110632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Outliers</a:t>
            </a:r>
            <a:r>
              <a:rPr lang="en-US" sz="1361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**</a:t>
            </a:r>
            <a:r>
              <a:rPr lang="en-US" sz="136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are data points that fall very far outside the overall distribution of a dataset - can be the </a:t>
            </a:r>
            <a:r>
              <a:rPr lang="en-US" sz="1361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very smallest</a:t>
            </a:r>
            <a:r>
              <a:rPr lang="en-US" sz="136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or </a:t>
            </a:r>
            <a:r>
              <a:rPr lang="en-US" sz="1361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largest</a:t>
            </a:r>
            <a:r>
              <a:rPr lang="en-US" sz="136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values compared to the other values in the dataset.</a:t>
            </a:r>
            <a:endParaRPr lang="en-US" sz="1361" dirty="0"/>
          </a:p>
        </p:txBody>
      </p:sp>
      <p:sp>
        <p:nvSpPr>
          <p:cNvPr id="32" name="Text 28"/>
          <p:cNvSpPr/>
          <p:nvPr/>
        </p:nvSpPr>
        <p:spPr>
          <a:xfrm>
            <a:off x="7533442" y="12969478"/>
            <a:ext cx="4509373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1" u="sng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Understanding the Interquartile Range (IQR) in Salary Data</a:t>
            </a:r>
            <a:endParaRPr lang="en-US" sz="1361" dirty="0"/>
          </a:p>
        </p:txBody>
      </p:sp>
      <p:sp>
        <p:nvSpPr>
          <p:cNvPr id="33" name="Text 29"/>
          <p:cNvSpPr/>
          <p:nvPr/>
        </p:nvSpPr>
        <p:spPr>
          <a:xfrm>
            <a:off x="7533442" y="13678138"/>
            <a:ext cx="4509373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» IQR - Interquartile Range  is represented by the middle box in the box plot.</a:t>
            </a:r>
            <a:endParaRPr lang="en-US" sz="1361" dirty="0"/>
          </a:p>
        </p:txBody>
      </p:sp>
      <p:sp>
        <p:nvSpPr>
          <p:cNvPr id="34" name="Text 30"/>
          <p:cNvSpPr/>
          <p:nvPr/>
        </p:nvSpPr>
        <p:spPr>
          <a:xfrm>
            <a:off x="7533442" y="14386798"/>
            <a:ext cx="4509373" cy="82974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» IQR is the range between the first quartile (Q1) and the third quartile (Q3) of a dataset. It measures the spread of the middle 50% of the data.</a:t>
            </a:r>
            <a:endParaRPr lang="en-US" sz="1361" dirty="0"/>
          </a:p>
        </p:txBody>
      </p:sp>
      <p:sp>
        <p:nvSpPr>
          <p:cNvPr id="35" name="Text 31"/>
          <p:cNvSpPr/>
          <p:nvPr/>
        </p:nvSpPr>
        <p:spPr>
          <a:xfrm>
            <a:off x="7533442" y="15372040"/>
            <a:ext cx="4509373" cy="2210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1742"/>
              </a:lnSpc>
              <a:buNone/>
            </a:pPr>
            <a:r>
              <a:rPr lang="en-US" sz="1089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                                                                                        @Athira Beena</a:t>
            </a:r>
            <a:endParaRPr lang="en-US" sz="1089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1482</Words>
  <Application>Microsoft Macintosh PowerPoint</Application>
  <PresentationFormat>Custom</PresentationFormat>
  <Paragraphs>150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Consolas</vt:lpstr>
      <vt:lpstr>Gelasio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Athira.Beena Thulaseedharan</cp:lastModifiedBy>
  <cp:revision>2</cp:revision>
  <dcterms:created xsi:type="dcterms:W3CDTF">2024-07-10T12:19:28Z</dcterms:created>
  <dcterms:modified xsi:type="dcterms:W3CDTF">2024-07-10T12:23:07Z</dcterms:modified>
</cp:coreProperties>
</file>